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60" r:id="rId9"/>
    <p:sldId id="259" r:id="rId10"/>
    <p:sldId id="257" r:id="rId11"/>
    <p:sldId id="261" r:id="rId12"/>
    <p:sldId id="262" r:id="rId13"/>
    <p:sldId id="263" r:id="rId14"/>
    <p:sldId id="265" r:id="rId15"/>
    <p:sldId id="266" r:id="rId16"/>
    <p:sldId id="267" r:id="rId17"/>
    <p:sldId id="275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E6FEA77-EF87-40D7-B434-BBA9CCE356C3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9F8DAB-E835-4D0F-ABAC-682DDE252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A77-EF87-40D7-B434-BBA9CCE356C3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8DAB-E835-4D0F-ABAC-682DDE252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A77-EF87-40D7-B434-BBA9CCE356C3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8DAB-E835-4D0F-ABAC-682DDE252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6FEA77-EF87-40D7-B434-BBA9CCE356C3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9F8DAB-E835-4D0F-ABAC-682DDE252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6FEA77-EF87-40D7-B434-BBA9CCE356C3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9F8DAB-E835-4D0F-ABAC-682DDE252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A77-EF87-40D7-B434-BBA9CCE356C3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8DAB-E835-4D0F-ABAC-682DDE252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A77-EF87-40D7-B434-BBA9CCE356C3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8DAB-E835-4D0F-ABAC-682DDE252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6FEA77-EF87-40D7-B434-BBA9CCE356C3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9F8DAB-E835-4D0F-ABAC-682DDE252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A77-EF87-40D7-B434-BBA9CCE356C3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8DAB-E835-4D0F-ABAC-682DDE252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6FEA77-EF87-40D7-B434-BBA9CCE356C3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9F8DAB-E835-4D0F-ABAC-682DDE252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6FEA77-EF87-40D7-B434-BBA9CCE356C3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9F8DAB-E835-4D0F-ABAC-682DDE252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6FEA77-EF87-40D7-B434-BBA9CCE356C3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9F8DAB-E835-4D0F-ABAC-682DDE252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vcdrom.pveducation.org/DESIGN/LITETRAP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 film solar 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Presented by Yao Sun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band gap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00200"/>
            <a:ext cx="4943475" cy="395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rot="5400000" flipH="1" flipV="1">
            <a:off x="4305300" y="40767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24400" y="36576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76800" y="2743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Conduction Band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8600" y="4724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Valence Band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5867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Hard to happen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29000" y="60960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53000" y="5943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Low efficiency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2286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429000" y="55626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Momentum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17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trapping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2362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Low power conversion efficiency</a:t>
            </a:r>
          </a:p>
          <a:p>
            <a:pPr>
              <a:buNone/>
            </a:pPr>
            <a:r>
              <a:rPr lang="en-US" dirty="0" smtClean="0"/>
              <a:t>       -thin film thickness</a:t>
            </a:r>
          </a:p>
          <a:p>
            <a:pPr>
              <a:buNone/>
            </a:pPr>
            <a:r>
              <a:rPr lang="en-US" dirty="0" smtClean="0"/>
              <a:t>       -indirect band gap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5814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Light trapping</a:t>
            </a:r>
          </a:p>
          <a:p>
            <a:pPr>
              <a:buNone/>
            </a:pPr>
            <a:r>
              <a:rPr lang="en-US" sz="2400" dirty="0" smtClean="0"/>
              <a:t>       -is defined as path length enhancement in the bulk regions of the cell</a:t>
            </a:r>
          </a:p>
          <a:p>
            <a:pPr>
              <a:buNone/>
            </a:pPr>
            <a:r>
              <a:rPr lang="en-US" sz="2400" dirty="0" smtClean="0"/>
              <a:t>       -equivalent to increasing the thickness</a:t>
            </a:r>
          </a:p>
          <a:p>
            <a:pPr>
              <a:buNone/>
            </a:pPr>
            <a:r>
              <a:rPr lang="en-US" sz="2400" dirty="0" smtClean="0"/>
              <a:t>       -minority carriers need to diffuse over a shorter distance to reach the electrodes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/>
          <a:lstStyle/>
          <a:p>
            <a:r>
              <a:rPr lang="en-US" dirty="0" smtClean="0"/>
              <a:t>Light trapping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438400"/>
            <a:ext cx="7467600" cy="4873752"/>
          </a:xfrm>
        </p:spPr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http://pvcdrom.pveducation.org/DESIGN/LITETRAP.HTM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16002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CA" sz="2400" dirty="0" smtClean="0"/>
              <a:t>Backside mirrors</a:t>
            </a:r>
          </a:p>
          <a:p>
            <a:pPr marL="342900" indent="-342900">
              <a:buAutoNum type="arabicPeriod"/>
            </a:pPr>
            <a:endParaRPr lang="en-CA" sz="2400" dirty="0" smtClean="0"/>
          </a:p>
          <a:p>
            <a:pPr marL="342900" indent="-342900">
              <a:buAutoNum type="arabicPeriod"/>
            </a:pPr>
            <a:r>
              <a:rPr lang="en-CA" sz="2400" dirty="0" smtClean="0"/>
              <a:t> Randomizing surfaces</a:t>
            </a:r>
          </a:p>
          <a:p>
            <a:pPr marL="342900" indent="-342900">
              <a:buAutoNum type="arabicPeriod"/>
            </a:pPr>
            <a:endParaRPr lang="en-CA" sz="2400" dirty="0" smtClean="0"/>
          </a:p>
          <a:p>
            <a:pPr marL="342900" indent="-342900">
              <a:buAutoNum type="arabicPeriod"/>
            </a:pPr>
            <a:r>
              <a:rPr lang="en-CA" sz="2400" dirty="0" smtClean="0"/>
              <a:t>Textured surfaces</a:t>
            </a:r>
            <a:endParaRPr lang="en-C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8768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Using total internal reflection, light can be trapped inside the cell and make multiple passes through the cell, thus allowing even a thin solar cell to maintain a high optical path length.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  <p:bldP spid="6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Randomizing surface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242948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CA" dirty="0" smtClean="0"/>
              <a:t>-creating oblique surface with opposite slopes</a:t>
            </a:r>
          </a:p>
          <a:p>
            <a:r>
              <a:rPr lang="en-CA" dirty="0" smtClean="0"/>
              <a:t>-forming grooves at the top surface</a:t>
            </a:r>
          </a:p>
          <a:p>
            <a:r>
              <a:rPr lang="en-CA" dirty="0" smtClean="0"/>
              <a:t>-perfectly randomizing surfaces are difficult to realize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-simplest way is to tilt one surface relative to the other</a:t>
            </a:r>
          </a:p>
          <a:p>
            <a:r>
              <a:rPr lang="en-CA" dirty="0" smtClean="0"/>
              <a:t>-lower degree of symmetry renders greater degree of light trapping</a:t>
            </a:r>
          </a:p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990600"/>
            <a:ext cx="3657600" cy="658368"/>
          </a:xfrm>
        </p:spPr>
        <p:txBody>
          <a:bodyPr/>
          <a:lstStyle/>
          <a:p>
            <a:r>
              <a:rPr lang="en-CA" dirty="0" smtClean="0"/>
              <a:t>Randomizing surface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43400" y="990600"/>
            <a:ext cx="3657600" cy="658368"/>
          </a:xfrm>
        </p:spPr>
        <p:txBody>
          <a:bodyPr/>
          <a:lstStyle/>
          <a:p>
            <a:r>
              <a:rPr lang="en-CA" dirty="0" smtClean="0"/>
              <a:t>Textured surface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Practical schemes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Reflective back surfaces</a:t>
            </a:r>
          </a:p>
          <a:p>
            <a:pPr>
              <a:buNone/>
            </a:pPr>
            <a:r>
              <a:rPr lang="en-CA" dirty="0" smtClean="0"/>
              <a:t>      -metalizing the back surface of the cell with Al or Au.</a:t>
            </a:r>
          </a:p>
          <a:p>
            <a:pPr>
              <a:buNone/>
            </a:pPr>
            <a:r>
              <a:rPr lang="en-CA" dirty="0" smtClean="0"/>
              <a:t>      -can be improved by inserting an oxide layer between semiconductor and metal</a:t>
            </a:r>
          </a:p>
          <a:p>
            <a:pPr>
              <a:buNone/>
            </a:pPr>
            <a:r>
              <a:rPr lang="en-CA" dirty="0" smtClean="0"/>
              <a:t>Front surface texturing</a:t>
            </a:r>
          </a:p>
          <a:p>
            <a:pPr>
              <a:buNone/>
            </a:pPr>
            <a:r>
              <a:rPr lang="en-CA" dirty="0" smtClean="0"/>
              <a:t>      -wet etching  </a:t>
            </a:r>
          </a:p>
          <a:p>
            <a:pPr>
              <a:buNone/>
            </a:pPr>
            <a:r>
              <a:rPr lang="en-CA" dirty="0" smtClean="0"/>
              <a:t>Texturing back surface</a:t>
            </a:r>
          </a:p>
          <a:p>
            <a:pPr>
              <a:buNone/>
            </a:pPr>
            <a:r>
              <a:rPr lang="en-CA" dirty="0" smtClean="0"/>
              <a:t>      -growing the active layer on patterned substrates or gratings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Two important light trapping schemes in commercial solar cells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CA" dirty="0" smtClean="0"/>
              <a:t>Thermal oxide layer inserted between the Si device layer and Al metal layer</a:t>
            </a:r>
          </a:p>
          <a:p>
            <a:r>
              <a:rPr lang="en-CA" dirty="0" err="1" smtClean="0"/>
              <a:t>Passivates</a:t>
            </a:r>
            <a:r>
              <a:rPr lang="en-CA" dirty="0" smtClean="0"/>
              <a:t> the back surface</a:t>
            </a:r>
          </a:p>
          <a:p>
            <a:r>
              <a:rPr lang="en-CA" dirty="0" smtClean="0"/>
              <a:t>Enhances Al reflection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Using polycrystalline Si crystallized from amorphous Si as the active layer</a:t>
            </a:r>
          </a:p>
          <a:p>
            <a:r>
              <a:rPr lang="en-CA" dirty="0" smtClean="0"/>
              <a:t>Textured glass substrate and a rear reflector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A" dirty="0" smtClean="0"/>
              <a:t>Laser fired contact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Crystalline Si on glass (CSG)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Cell/Module Makers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600200"/>
            <a:ext cx="742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191000" y="1752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Wafer-based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52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thought you may interested in this.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362200"/>
            <a:ext cx="19526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048000" y="24384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A-Si thin-film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124200"/>
            <a:ext cx="8858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124200" y="3276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CdTe</a:t>
            </a:r>
            <a:r>
              <a:rPr lang="en-US" dirty="0" smtClean="0"/>
              <a:t> thin-film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41148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http://www.miasole.com/www/index.shtml#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4343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CIGS thin-film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5105400"/>
            <a:ext cx="2286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3886200" y="5105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CIGS </a:t>
            </a:r>
            <a:r>
              <a:rPr lang="en-US" dirty="0" err="1" smtClean="0"/>
              <a:t>nano</a:t>
            </a:r>
            <a:r>
              <a:rPr lang="en-US" dirty="0" smtClean="0"/>
              <a:t>-particle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81000" y="1524000"/>
            <a:ext cx="5791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1000" y="2362200"/>
            <a:ext cx="5791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1000" y="3200400"/>
            <a:ext cx="5791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1000" y="4038600"/>
            <a:ext cx="5791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1000" y="4876800"/>
            <a:ext cx="5791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Thank you for your attention!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energy source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Clean energy</a:t>
            </a:r>
          </a:p>
          <a:p>
            <a:endParaRPr lang="en-CA" dirty="0" smtClean="0"/>
          </a:p>
          <a:p>
            <a:r>
              <a:rPr lang="en-CA" dirty="0" smtClean="0"/>
              <a:t>Most reasonable price for the future</a:t>
            </a:r>
          </a:p>
          <a:p>
            <a:endParaRPr lang="en-CA" dirty="0" smtClean="0"/>
          </a:p>
          <a:p>
            <a:r>
              <a:rPr lang="en-CA" dirty="0" smtClean="0"/>
              <a:t>Available anywhere in the world</a:t>
            </a:r>
          </a:p>
          <a:p>
            <a:endParaRPr lang="en-CA" dirty="0" smtClean="0"/>
          </a:p>
          <a:p>
            <a:r>
              <a:rPr lang="en-CA" dirty="0" smtClean="0"/>
              <a:t>1.52*10^21 KWh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Drivers for Thin-film Solar Cells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486400"/>
          </a:xfrm>
        </p:spPr>
        <p:txBody>
          <a:bodyPr>
            <a:normAutofit lnSpcReduction="10000"/>
          </a:bodyPr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Ever-rising price for fossil fuels and global warming</a:t>
            </a:r>
          </a:p>
          <a:p>
            <a:r>
              <a:rPr lang="en-CA" dirty="0" smtClean="0"/>
              <a:t>Shortage of silicon feedstock for wafer-based solar cells</a:t>
            </a:r>
          </a:p>
          <a:p>
            <a:pPr>
              <a:buNone/>
            </a:pPr>
            <a:r>
              <a:rPr lang="en-CA" dirty="0" smtClean="0"/>
              <a:t>            -Will continue until 2010</a:t>
            </a:r>
          </a:p>
          <a:p>
            <a:r>
              <a:rPr lang="en-CA" dirty="0" smtClean="0"/>
              <a:t>Public awareness of clean energy</a:t>
            </a:r>
          </a:p>
          <a:p>
            <a:pPr>
              <a:buNone/>
            </a:pPr>
            <a:r>
              <a:rPr lang="en-CA" dirty="0" smtClean="0"/>
              <a:t>            -and green manufacturing technology</a:t>
            </a:r>
          </a:p>
          <a:p>
            <a:pPr>
              <a:buNone/>
            </a:pPr>
            <a:r>
              <a:rPr lang="en-CA" dirty="0" smtClean="0"/>
              <a:t>            -Thin-film cells cost less energy to make</a:t>
            </a:r>
          </a:p>
          <a:p>
            <a:r>
              <a:rPr lang="en-CA" dirty="0" smtClean="0"/>
              <a:t>Much lower materials consumption with thin-film cells</a:t>
            </a:r>
          </a:p>
          <a:p>
            <a:pPr>
              <a:buNone/>
            </a:pPr>
            <a:r>
              <a:rPr lang="en-CA" dirty="0" smtClean="0"/>
              <a:t>            -Manufacturing cost is a big issue with wafer-based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Thin Film Solar Cell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CA" dirty="0" smtClean="0"/>
          </a:p>
          <a:p>
            <a:r>
              <a:rPr lang="en-CA" dirty="0" smtClean="0"/>
              <a:t>Use less than 10% of raw material compared to wafer based solar cell.</a:t>
            </a:r>
          </a:p>
          <a:p>
            <a:r>
              <a:rPr lang="en-CA" dirty="0" smtClean="0"/>
              <a:t>Using glass as substrate which reduce the initial cost.</a:t>
            </a:r>
          </a:p>
          <a:p>
            <a:r>
              <a:rPr lang="en-CA" dirty="0" smtClean="0"/>
              <a:t>Possible to deposit the cells on all kind of materials, which opens a new dimension for new application.</a:t>
            </a:r>
          </a:p>
          <a:p>
            <a:r>
              <a:rPr lang="en-CA" dirty="0" smtClean="0"/>
              <a:t>Size is not a limit factor</a:t>
            </a:r>
          </a:p>
          <a:p>
            <a:r>
              <a:rPr lang="en-CA" dirty="0" smtClean="0"/>
              <a:t>Possible to deposit the cell onto curvature substrate (glass), this advantage make a lot applications possible.</a:t>
            </a:r>
          </a:p>
          <a:p>
            <a:pPr>
              <a:buNone/>
            </a:pPr>
            <a:r>
              <a:rPr lang="en-CA" dirty="0" smtClean="0"/>
              <a:t>          Example</a:t>
            </a:r>
          </a:p>
          <a:p>
            <a:pPr lvl="1">
              <a:buNone/>
            </a:pPr>
            <a:r>
              <a:rPr lang="en-CA" sz="2000" dirty="0" smtClean="0"/>
              <a:t>                  Cell onto the vehicle glass.</a:t>
            </a:r>
          </a:p>
          <a:p>
            <a:pPr>
              <a:buNone/>
            </a:pPr>
            <a:r>
              <a:rPr lang="en-CA" dirty="0" smtClean="0"/>
              <a:t>                    Cell onto the building glass. 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Future Car</a:t>
            </a:r>
            <a:endParaRPr lang="en-CA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Mature Thin-film PV Technologies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Amorphous Si solar cell</a:t>
            </a:r>
          </a:p>
          <a:p>
            <a:endParaRPr lang="en-CA" dirty="0" smtClean="0"/>
          </a:p>
          <a:p>
            <a:r>
              <a:rPr lang="en-CA" dirty="0" smtClean="0"/>
              <a:t>Polycrystalline Si solar cell</a:t>
            </a:r>
          </a:p>
          <a:p>
            <a:endParaRPr lang="en-CA" dirty="0" smtClean="0"/>
          </a:p>
          <a:p>
            <a:r>
              <a:rPr lang="en-CA" dirty="0" smtClean="0"/>
              <a:t>Cadmium telluride(</a:t>
            </a:r>
            <a:r>
              <a:rPr lang="en-CA" dirty="0" err="1" smtClean="0"/>
              <a:t>CdTe</a:t>
            </a:r>
            <a:r>
              <a:rPr lang="en-CA" dirty="0" smtClean="0"/>
              <a:t>)</a:t>
            </a:r>
          </a:p>
          <a:p>
            <a:endParaRPr lang="en-CA" dirty="0" smtClean="0"/>
          </a:p>
          <a:p>
            <a:r>
              <a:rPr lang="en-CA" dirty="0" smtClean="0"/>
              <a:t>Copper-indium </a:t>
            </a:r>
            <a:r>
              <a:rPr lang="en-CA" dirty="0" err="1" smtClean="0"/>
              <a:t>selenide</a:t>
            </a:r>
            <a:r>
              <a:rPr lang="en-CA" dirty="0" smtClean="0"/>
              <a:t>(CIS)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b="1" dirty="0" smtClean="0"/>
              <a:t>Cu ( In1-xGax ) Se2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467600" cy="4873752"/>
          </a:xfrm>
        </p:spPr>
        <p:txBody>
          <a:bodyPr/>
          <a:lstStyle/>
          <a:p>
            <a:r>
              <a:rPr lang="en-US" dirty="0" smtClean="0"/>
              <a:t>1. Conduction band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 Valence band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band gap&amp; Indirect band gap 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05000"/>
            <a:ext cx="33337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447800" y="2286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4800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4102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n electron can shift from the lowest-energy state in the conduction band (green) to the highest-energy state in the valence band (red) without a change in momentum.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4000500" y="3467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81400" y="21336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Conduction band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42672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Valence band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409</TotalTime>
  <Words>569</Words>
  <Application>Microsoft Office PowerPoint</Application>
  <PresentationFormat>On-screen Show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Thin film solar cells</vt:lpstr>
      <vt:lpstr>Future energy source</vt:lpstr>
      <vt:lpstr>Drivers for Thin-film Solar Cells</vt:lpstr>
      <vt:lpstr>Thin Film Solar Cell</vt:lpstr>
      <vt:lpstr>Future Car</vt:lpstr>
      <vt:lpstr>Mature Thin-film PV Technologies</vt:lpstr>
      <vt:lpstr>Slide 7</vt:lpstr>
      <vt:lpstr>Band gap</vt:lpstr>
      <vt:lpstr>Direct band gap&amp; Indirect band gap </vt:lpstr>
      <vt:lpstr>Indirect band gap</vt:lpstr>
      <vt:lpstr>Light trapping</vt:lpstr>
      <vt:lpstr>Light trapping schemes</vt:lpstr>
      <vt:lpstr>Randomizing surface</vt:lpstr>
      <vt:lpstr>Slide 14</vt:lpstr>
      <vt:lpstr>Practical schemes</vt:lpstr>
      <vt:lpstr>Two important light trapping schemes in commercial solar cells</vt:lpstr>
      <vt:lpstr>Cell/Module Makers</vt:lpstr>
      <vt:lpstr>Thank you for your attention!</vt:lpstr>
    </vt:vector>
  </TitlesOfParts>
  <Company>Carleton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 film solar cells</dc:title>
  <dc:creator>ysun1</dc:creator>
  <cp:lastModifiedBy>ysun1</cp:lastModifiedBy>
  <cp:revision>14</cp:revision>
  <dcterms:created xsi:type="dcterms:W3CDTF">2010-08-19T20:06:07Z</dcterms:created>
  <dcterms:modified xsi:type="dcterms:W3CDTF">2010-08-20T19:36:48Z</dcterms:modified>
</cp:coreProperties>
</file>