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9"/>
  </p:notesMasterIdLst>
  <p:sldIdLst>
    <p:sldId id="256" r:id="rId2"/>
    <p:sldId id="283" r:id="rId3"/>
    <p:sldId id="284" r:id="rId4"/>
    <p:sldId id="289" r:id="rId5"/>
    <p:sldId id="290" r:id="rId6"/>
    <p:sldId id="291" r:id="rId7"/>
    <p:sldId id="285" r:id="rId8"/>
    <p:sldId id="286" r:id="rId9"/>
    <p:sldId id="303" r:id="rId10"/>
    <p:sldId id="304" r:id="rId11"/>
    <p:sldId id="288" r:id="rId12"/>
    <p:sldId id="292" r:id="rId13"/>
    <p:sldId id="293" r:id="rId14"/>
    <p:sldId id="294" r:id="rId15"/>
    <p:sldId id="295" r:id="rId16"/>
    <p:sldId id="296" r:id="rId17"/>
    <p:sldId id="297" r:id="rId18"/>
    <p:sldId id="298" r:id="rId19"/>
    <p:sldId id="329" r:id="rId20"/>
    <p:sldId id="299" r:id="rId21"/>
    <p:sldId id="300" r:id="rId22"/>
    <p:sldId id="301" r:id="rId23"/>
    <p:sldId id="302" r:id="rId24"/>
    <p:sldId id="353" r:id="rId25"/>
    <p:sldId id="331" r:id="rId26"/>
    <p:sldId id="332" r:id="rId27"/>
    <p:sldId id="333" r:id="rId28"/>
    <p:sldId id="334" r:id="rId29"/>
    <p:sldId id="337" r:id="rId30"/>
    <p:sldId id="340" r:id="rId31"/>
    <p:sldId id="341" r:id="rId32"/>
    <p:sldId id="342" r:id="rId33"/>
    <p:sldId id="348" r:id="rId34"/>
    <p:sldId id="349" r:id="rId35"/>
    <p:sldId id="350" r:id="rId36"/>
    <p:sldId id="351" r:id="rId37"/>
    <p:sldId id="35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A18CA-F4FC-2849-AB1A-E3D8C49DDFE0}" v="3" dt="2019-02-01T14:51:19.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0" autoAdjust="0"/>
    <p:restoredTop sz="94696" autoAdjust="0"/>
  </p:normalViewPr>
  <p:slideViewPr>
    <p:cSldViewPr snapToGrid="0" snapToObjects="1">
      <p:cViewPr varScale="1">
        <p:scale>
          <a:sx n="107" d="100"/>
          <a:sy n="107" d="100"/>
        </p:scale>
        <p:origin x="1062" y="114"/>
      </p:cViewPr>
      <p:guideLst>
        <p:guide orient="horz" pos="2160"/>
        <p:guide pos="2880"/>
      </p:guideLst>
    </p:cSldViewPr>
  </p:slideViewPr>
  <p:outlineViewPr>
    <p:cViewPr>
      <p:scale>
        <a:sx n="33" d="100"/>
        <a:sy n="33" d="100"/>
      </p:scale>
      <p:origin x="0" y="15368"/>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Smy" userId="06091635-06d1-476a-8101-6811f9ec0d5c" providerId="ADAL" clId="{BFCA18CA-F4FC-2849-AB1A-E3D8C49DDFE0}"/>
    <pc:docChg chg="undo custSel modSld">
      <pc:chgData name="Tom Smy" userId="06091635-06d1-476a-8101-6811f9ec0d5c" providerId="ADAL" clId="{BFCA18CA-F4FC-2849-AB1A-E3D8C49DDFE0}" dt="2019-02-01T14:52:37.455" v="39" actId="1076"/>
      <pc:docMkLst>
        <pc:docMk/>
      </pc:docMkLst>
      <pc:sldChg chg="addSp modSp">
        <pc:chgData name="Tom Smy" userId="06091635-06d1-476a-8101-6811f9ec0d5c" providerId="ADAL" clId="{BFCA18CA-F4FC-2849-AB1A-E3D8C49DDFE0}" dt="2019-02-01T14:49:04.081" v="11" actId="27636"/>
        <pc:sldMkLst>
          <pc:docMk/>
          <pc:sldMk cId="0" sldId="285"/>
        </pc:sldMkLst>
        <pc:spChg chg="mod">
          <ac:chgData name="Tom Smy" userId="06091635-06d1-476a-8101-6811f9ec0d5c" providerId="ADAL" clId="{BFCA18CA-F4FC-2849-AB1A-E3D8C49DDFE0}" dt="2019-02-01T14:49:04.081" v="11" actId="27636"/>
          <ac:spMkLst>
            <pc:docMk/>
            <pc:sldMk cId="0" sldId="285"/>
            <ac:spMk id="3" creationId="{00000000-0000-0000-0000-000000000000}"/>
          </ac:spMkLst>
        </pc:spChg>
        <pc:picChg chg="add mod">
          <ac:chgData name="Tom Smy" userId="06091635-06d1-476a-8101-6811f9ec0d5c" providerId="ADAL" clId="{BFCA18CA-F4FC-2849-AB1A-E3D8C49DDFE0}" dt="2019-02-01T14:49:00.250" v="9" actId="1076"/>
          <ac:picMkLst>
            <pc:docMk/>
            <pc:sldMk cId="0" sldId="285"/>
            <ac:picMk id="7" creationId="{F7119DBD-7959-F541-84C4-A68760E3F364}"/>
          </ac:picMkLst>
        </pc:picChg>
      </pc:sldChg>
      <pc:sldChg chg="addSp modSp">
        <pc:chgData name="Tom Smy" userId="06091635-06d1-476a-8101-6811f9ec0d5c" providerId="ADAL" clId="{BFCA18CA-F4FC-2849-AB1A-E3D8C49DDFE0}" dt="2019-02-01T14:52:37.455" v="39" actId="1076"/>
        <pc:sldMkLst>
          <pc:docMk/>
          <pc:sldMk cId="0" sldId="288"/>
        </pc:sldMkLst>
        <pc:spChg chg="mod">
          <ac:chgData name="Tom Smy" userId="06091635-06d1-476a-8101-6811f9ec0d5c" providerId="ADAL" clId="{BFCA18CA-F4FC-2849-AB1A-E3D8C49DDFE0}" dt="2019-02-01T14:52:28.601" v="36" actId="20577"/>
          <ac:spMkLst>
            <pc:docMk/>
            <pc:sldMk cId="0" sldId="288"/>
            <ac:spMk id="3" creationId="{00000000-0000-0000-0000-000000000000}"/>
          </ac:spMkLst>
        </pc:spChg>
        <pc:picChg chg="add mod">
          <ac:chgData name="Tom Smy" userId="06091635-06d1-476a-8101-6811f9ec0d5c" providerId="ADAL" clId="{BFCA18CA-F4FC-2849-AB1A-E3D8C49DDFE0}" dt="2019-02-01T14:52:23.741" v="35" actId="1076"/>
          <ac:picMkLst>
            <pc:docMk/>
            <pc:sldMk cId="0" sldId="288"/>
            <ac:picMk id="5" creationId="{DF0500BF-F035-194C-B420-8092E3E22719}"/>
          </ac:picMkLst>
        </pc:picChg>
        <pc:picChg chg="mod">
          <ac:chgData name="Tom Smy" userId="06091635-06d1-476a-8101-6811f9ec0d5c" providerId="ADAL" clId="{BFCA18CA-F4FC-2849-AB1A-E3D8C49DDFE0}" dt="2019-02-01T14:52:35.182" v="38" actId="1076"/>
          <ac:picMkLst>
            <pc:docMk/>
            <pc:sldMk cId="0" sldId="288"/>
            <ac:picMk id="12" creationId="{00000000-0000-0000-0000-000000000000}"/>
          </ac:picMkLst>
        </pc:picChg>
        <pc:picChg chg="mod">
          <ac:chgData name="Tom Smy" userId="06091635-06d1-476a-8101-6811f9ec0d5c" providerId="ADAL" clId="{BFCA18CA-F4FC-2849-AB1A-E3D8C49DDFE0}" dt="2019-02-01T14:52:37.455" v="39" actId="1076"/>
          <ac:picMkLst>
            <pc:docMk/>
            <pc:sldMk cId="0" sldId="288"/>
            <ac:picMk id="13" creationId="{00000000-0000-0000-0000-000000000000}"/>
          </ac:picMkLst>
        </pc:picChg>
      </pc:sldChg>
      <pc:sldChg chg="addSp modSp">
        <pc:chgData name="Tom Smy" userId="06091635-06d1-476a-8101-6811f9ec0d5c" providerId="ADAL" clId="{BFCA18CA-F4FC-2849-AB1A-E3D8C49DDFE0}" dt="2019-02-01T14:46:12.264" v="7" actId="1076"/>
        <pc:sldMkLst>
          <pc:docMk/>
          <pc:sldMk cId="0" sldId="293"/>
        </pc:sldMkLst>
        <pc:picChg chg="add mod">
          <ac:chgData name="Tom Smy" userId="06091635-06d1-476a-8101-6811f9ec0d5c" providerId="ADAL" clId="{BFCA18CA-F4FC-2849-AB1A-E3D8C49DDFE0}" dt="2019-02-01T14:46:12.264" v="7" actId="1076"/>
          <ac:picMkLst>
            <pc:docMk/>
            <pc:sldMk cId="0" sldId="293"/>
            <ac:picMk id="5" creationId="{0766AD77-AC42-8E4C-8DCA-8DAF4D399601}"/>
          </ac:picMkLst>
        </pc:picChg>
      </pc:sldChg>
      <pc:sldChg chg="modSp">
        <pc:chgData name="Tom Smy" userId="06091635-06d1-476a-8101-6811f9ec0d5c" providerId="ADAL" clId="{BFCA18CA-F4FC-2849-AB1A-E3D8C49DDFE0}" dt="2019-02-01T14:45:57.521" v="1" actId="27636"/>
        <pc:sldMkLst>
          <pc:docMk/>
          <pc:sldMk cId="0" sldId="340"/>
        </pc:sldMkLst>
        <pc:spChg chg="mod">
          <ac:chgData name="Tom Smy" userId="06091635-06d1-476a-8101-6811f9ec0d5c" providerId="ADAL" clId="{BFCA18CA-F4FC-2849-AB1A-E3D8C49DDFE0}" dt="2019-02-01T14:45:57.521" v="1" actId="27636"/>
          <ac:spMkLst>
            <pc:docMk/>
            <pc:sldMk cId="0" sldId="34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5AF32B-FB1A-D242-9724-B191A9C956F2}" type="datetimeFigureOut">
              <a:rPr lang="en-US" smtClean="0"/>
              <a:pPr/>
              <a:t>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AA62BD-8736-AC49-AB0E-415592929DFD}" type="slidenum">
              <a:rPr lang="en-US" smtClean="0"/>
              <a:pPr/>
              <a:t>‹#›</a:t>
            </a:fld>
            <a:endParaRPr lang="en-US"/>
          </a:p>
        </p:txBody>
      </p:sp>
    </p:spTree>
    <p:extLst>
      <p:ext uri="{BB962C8B-B14F-4D97-AF65-F5344CB8AC3E}">
        <p14:creationId xmlns:p14="http://schemas.microsoft.com/office/powerpoint/2010/main" val="678567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A62BD-8736-AC49-AB0E-415592929DF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A62BD-8736-AC49-AB0E-415592929DFD}"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A7254015-3F94-2A47-A7AA-BDF71847FD7E}"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261144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A7254015-3F94-2A47-A7AA-BDF71847FD7E}"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89504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A7254015-3F94-2A47-A7AA-BDF71847FD7E}"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424278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A7254015-3F94-2A47-A7AA-BDF71847FD7E}"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221183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A7254015-3F94-2A47-A7AA-BDF71847FD7E}" type="datetimeFigureOut">
              <a:rPr lang="en-US" smtClean="0"/>
              <a:pPr/>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377827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A7254015-3F94-2A47-A7AA-BDF71847FD7E}" type="datetimeFigureOut">
              <a:rPr lang="en-US" smtClean="0"/>
              <a:pPr/>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391871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A7254015-3F94-2A47-A7AA-BDF71847FD7E}" type="datetimeFigureOut">
              <a:rPr lang="en-US" smtClean="0"/>
              <a:pPr/>
              <a:t>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2532148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A7254015-3F94-2A47-A7AA-BDF71847FD7E}" type="datetimeFigureOut">
              <a:rPr lang="en-US" smtClean="0"/>
              <a:pPr/>
              <a:t>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308357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54015-3F94-2A47-A7AA-BDF71847FD7E}" type="datetimeFigureOut">
              <a:rPr lang="en-US" smtClean="0"/>
              <a:pPr/>
              <a:t>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277827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A7254015-3F94-2A47-A7AA-BDF71847FD7E}" type="datetimeFigureOut">
              <a:rPr lang="en-US" smtClean="0"/>
              <a:pPr/>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190036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A7254015-3F94-2A47-A7AA-BDF71847FD7E}" type="datetimeFigureOut">
              <a:rPr lang="en-US" smtClean="0"/>
              <a:pPr/>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0FE8E-31FB-614D-A6EB-DCD40CD34732}" type="slidenum">
              <a:rPr lang="en-US" smtClean="0"/>
              <a:pPr/>
              <a:t>‹#›</a:t>
            </a:fld>
            <a:endParaRPr lang="en-US"/>
          </a:p>
        </p:txBody>
      </p:sp>
    </p:spTree>
    <p:extLst>
      <p:ext uri="{BB962C8B-B14F-4D97-AF65-F5344CB8AC3E}">
        <p14:creationId xmlns:p14="http://schemas.microsoft.com/office/powerpoint/2010/main" val="3344849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54015-3F94-2A47-A7AA-BDF71847FD7E}" type="datetimeFigureOut">
              <a:rPr lang="en-US" smtClean="0"/>
              <a:pPr/>
              <a:t>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0FE8E-31FB-614D-A6EB-DCD40CD34732}" type="slidenum">
              <a:rPr lang="en-US" smtClean="0"/>
              <a:pPr/>
              <a:t>‹#›</a:t>
            </a:fld>
            <a:endParaRPr lang="en-US"/>
          </a:p>
        </p:txBody>
      </p:sp>
    </p:spTree>
    <p:extLst>
      <p:ext uri="{BB962C8B-B14F-4D97-AF65-F5344CB8AC3E}">
        <p14:creationId xmlns:p14="http://schemas.microsoft.com/office/powerpoint/2010/main" val="37038758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ELEC 1908 QM </a:t>
            </a:r>
          </a:p>
        </p:txBody>
      </p:sp>
      <p:sp>
        <p:nvSpPr>
          <p:cNvPr id="3" name="Subtitle 2"/>
          <p:cNvSpPr>
            <a:spLocks noGrp="1"/>
          </p:cNvSpPr>
          <p:nvPr>
            <p:ph type="subTitle" idx="1"/>
          </p:nvPr>
        </p:nvSpPr>
        <p:spPr/>
        <p:txBody>
          <a:bodyPr/>
          <a:lstStyle/>
          <a:p>
            <a:r>
              <a:rPr lang="en-US" dirty="0"/>
              <a:t>Fundamentals of Quantum Theory and wells </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6290641" cy="725499"/>
          </a:xfrm>
        </p:spPr>
        <p:txBody>
          <a:bodyPr>
            <a:normAutofit fontScale="90000"/>
          </a:bodyPr>
          <a:lstStyle/>
          <a:p>
            <a:r>
              <a:rPr lang="en-US" dirty="0"/>
              <a:t>Schrodinger’s Equation</a:t>
            </a:r>
          </a:p>
        </p:txBody>
      </p:sp>
      <p:sp>
        <p:nvSpPr>
          <p:cNvPr id="3" name="Content Placeholder 2"/>
          <p:cNvSpPr>
            <a:spLocks noGrp="1"/>
          </p:cNvSpPr>
          <p:nvPr>
            <p:ph idx="1"/>
          </p:nvPr>
        </p:nvSpPr>
        <p:spPr>
          <a:xfrm>
            <a:off x="457200" y="1344626"/>
            <a:ext cx="4090666" cy="4781538"/>
          </a:xfrm>
        </p:spPr>
        <p:txBody>
          <a:bodyPr>
            <a:normAutofit/>
          </a:bodyPr>
          <a:lstStyle/>
          <a:p>
            <a:r>
              <a:rPr lang="en-US" sz="1800" dirty="0"/>
              <a:t>An equation was need to solve for </a:t>
            </a:r>
            <a:r>
              <a:rPr lang="el-GR" sz="1800" dirty="0"/>
              <a:t>ψ</a:t>
            </a:r>
            <a:r>
              <a:rPr lang="en-US" sz="1800" dirty="0"/>
              <a:t> and Schrodinger's equation is the fundamental</a:t>
            </a:r>
            <a:r>
              <a:rPr lang="el-GR" sz="1800" dirty="0"/>
              <a:t> </a:t>
            </a:r>
            <a:r>
              <a:rPr lang="en-US" sz="1800" dirty="0"/>
              <a:t>equation of quantum mechanics</a:t>
            </a:r>
            <a:r>
              <a:rPr lang="el-GR" sz="1800" dirty="0"/>
              <a:t>.</a:t>
            </a:r>
          </a:p>
          <a:p>
            <a:r>
              <a:rPr lang="en-US" sz="1800" dirty="0"/>
              <a:t>Schrodinger used classical ideas of energy conservation to obtain a likely SCE.  </a:t>
            </a:r>
            <a:endParaRPr lang="el-GR" sz="1800" dirty="0"/>
          </a:p>
          <a:p>
            <a:r>
              <a:rPr lang="en-US" sz="1800" dirty="0"/>
              <a:t>From</a:t>
            </a:r>
            <a:r>
              <a:rPr lang="el-GR" sz="1800" dirty="0"/>
              <a:t> </a:t>
            </a:r>
            <a:r>
              <a:rPr lang="en-US" sz="1800" dirty="0"/>
              <a:t>classical mechanics a function known as the Hamiltonian had been derived which represented</a:t>
            </a:r>
            <a:r>
              <a:rPr lang="el-GR" sz="1800" dirty="0"/>
              <a:t> </a:t>
            </a:r>
            <a:r>
              <a:rPr lang="en-US" sz="1800" dirty="0"/>
              <a:t>the total energy of a system.</a:t>
            </a:r>
            <a:endParaRPr lang="el-GR" sz="1800" dirty="0"/>
          </a:p>
          <a:p>
            <a:r>
              <a:rPr lang="en-CA" sz="1800" dirty="0"/>
              <a:t>P</a:t>
            </a:r>
            <a:r>
              <a:rPr lang="en-US" sz="1800" dirty="0"/>
              <a:t> is the momentum operator</a:t>
            </a:r>
          </a:p>
          <a:p>
            <a:r>
              <a:rPr lang="en-US" sz="1800" dirty="0"/>
              <a:t>We get a wave-like equation</a:t>
            </a:r>
          </a:p>
          <a:p>
            <a:r>
              <a:rPr lang="en-US" sz="1800" dirty="0"/>
              <a:t>Then assume harmonic in t</a:t>
            </a:r>
          </a:p>
          <a:p>
            <a:r>
              <a:rPr lang="en-CA" sz="1800" dirty="0"/>
              <a:t>Obtain SS equation</a:t>
            </a:r>
          </a:p>
          <a:p>
            <a:pPr marL="457200" lvl="1" indent="0">
              <a:buNone/>
            </a:pPr>
            <a:endParaRPr lang="en-CA" sz="1800" dirty="0"/>
          </a:p>
        </p:txBody>
      </p:sp>
      <p:pic>
        <p:nvPicPr>
          <p:cNvPr id="4" name="Picture 3" descr="latex-image-1.pdf"/>
          <p:cNvPicPr>
            <a:picLocks noChangeAspect="1"/>
          </p:cNvPicPr>
          <p:nvPr/>
        </p:nvPicPr>
        <p:blipFill>
          <a:blip r:embed="rId2">
            <a:lum bright="-100000"/>
          </a:blip>
          <a:stretch>
            <a:fillRect/>
          </a:stretch>
        </p:blipFill>
        <p:spPr>
          <a:xfrm>
            <a:off x="4759190" y="2073289"/>
            <a:ext cx="3196485" cy="629848"/>
          </a:xfrm>
          <a:prstGeom prst="rect">
            <a:avLst/>
          </a:prstGeom>
          <a:solidFill>
            <a:srgbClr val="FFFFFF"/>
          </a:solidFill>
        </p:spPr>
      </p:pic>
      <p:pic>
        <p:nvPicPr>
          <p:cNvPr id="5" name="Picture 4" descr="latex-image-1.pdf"/>
          <p:cNvPicPr>
            <a:picLocks noChangeAspect="1"/>
          </p:cNvPicPr>
          <p:nvPr/>
        </p:nvPicPr>
        <p:blipFill>
          <a:blip r:embed="rId3">
            <a:lum bright="-100000"/>
            <a:alphaModFix/>
          </a:blip>
          <a:stretch>
            <a:fillRect/>
          </a:stretch>
        </p:blipFill>
        <p:spPr>
          <a:xfrm>
            <a:off x="5681660" y="2929170"/>
            <a:ext cx="1698879" cy="324064"/>
          </a:xfrm>
          <a:prstGeom prst="rect">
            <a:avLst/>
          </a:prstGeom>
          <a:solidFill>
            <a:srgbClr val="FFFFFF"/>
          </a:solidFill>
        </p:spPr>
      </p:pic>
      <p:pic>
        <p:nvPicPr>
          <p:cNvPr id="8" name="Picture 7" descr="latex-image-1.pdf"/>
          <p:cNvPicPr>
            <a:picLocks noChangeAspect="1"/>
          </p:cNvPicPr>
          <p:nvPr/>
        </p:nvPicPr>
        <p:blipFill>
          <a:blip r:embed="rId4">
            <a:lum bright="-100000"/>
            <a:alphaModFix/>
            <a:extLst>
              <a:ext uri="{28A0092B-C50C-407E-A947-70E740481C1C}">
                <a14:useLocalDpi xmlns:a14="http://schemas.microsoft.com/office/drawing/2010/main" val="0"/>
              </a:ext>
            </a:extLst>
          </a:blip>
          <a:stretch>
            <a:fillRect/>
          </a:stretch>
        </p:blipFill>
        <p:spPr>
          <a:xfrm>
            <a:off x="3946440" y="4513765"/>
            <a:ext cx="4941899" cy="1612399"/>
          </a:xfrm>
          <a:prstGeom prst="rect">
            <a:avLst/>
          </a:prstGeom>
          <a:solidFill>
            <a:srgbClr val="FFFFFF"/>
          </a:solidFill>
        </p:spPr>
      </p:pic>
    </p:spTree>
    <p:extLst>
      <p:ext uri="{BB962C8B-B14F-4D97-AF65-F5344CB8AC3E}">
        <p14:creationId xmlns:p14="http://schemas.microsoft.com/office/powerpoint/2010/main" val="149926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7429500" cy="595575"/>
          </a:xfrm>
        </p:spPr>
        <p:txBody>
          <a:bodyPr>
            <a:normAutofit fontScale="90000"/>
          </a:bodyPr>
          <a:lstStyle/>
          <a:p>
            <a:r>
              <a:rPr lang="en-US" dirty="0"/>
              <a:t>SCE in free space</a:t>
            </a:r>
          </a:p>
        </p:txBody>
      </p:sp>
      <p:sp>
        <p:nvSpPr>
          <p:cNvPr id="3" name="Content Placeholder 2"/>
          <p:cNvSpPr>
            <a:spLocks noGrp="1"/>
          </p:cNvSpPr>
          <p:nvPr>
            <p:ph idx="1"/>
          </p:nvPr>
        </p:nvSpPr>
        <p:spPr>
          <a:xfrm>
            <a:off x="457201" y="1214702"/>
            <a:ext cx="4469892" cy="3162565"/>
          </a:xfrm>
        </p:spPr>
        <p:txBody>
          <a:bodyPr>
            <a:normAutofit fontScale="70000" lnSpcReduction="20000"/>
          </a:bodyPr>
          <a:lstStyle/>
          <a:p>
            <a:r>
              <a:rPr lang="en-US" sz="2000" dirty="0"/>
              <a:t>In free space we have no forces and the potential energy can be defined as:</a:t>
            </a:r>
          </a:p>
          <a:p>
            <a:pPr lvl="1">
              <a:buNone/>
            </a:pPr>
            <a:r>
              <a:rPr lang="en-US" sz="1600" dirty="0"/>
              <a:t>			 </a:t>
            </a:r>
            <a:r>
              <a:rPr lang="en-US" sz="1600" dirty="0" err="1"/>
              <a:t>V(r</a:t>
            </a:r>
            <a:r>
              <a:rPr lang="en-US" sz="1600" dirty="0"/>
              <a:t>) = 0. </a:t>
            </a:r>
          </a:p>
          <a:p>
            <a:r>
              <a:rPr lang="en-US" sz="2000" dirty="0"/>
              <a:t>For simplicity we assume the 1D case.</a:t>
            </a:r>
          </a:p>
          <a:p>
            <a:r>
              <a:rPr lang="en-US" sz="2000" dirty="0"/>
              <a:t> Solution is the equation of a traveling wave.</a:t>
            </a:r>
          </a:p>
          <a:p>
            <a:endParaRPr lang="en-US" sz="2000" dirty="0"/>
          </a:p>
          <a:p>
            <a:endParaRPr lang="en-US" sz="2000" dirty="0"/>
          </a:p>
          <a:p>
            <a:endParaRPr lang="en-US" sz="2000" dirty="0"/>
          </a:p>
          <a:p>
            <a:r>
              <a:rPr lang="en-US" sz="2000" dirty="0"/>
              <a:t>Note velocity is not what we might expect from ½ mv</a:t>
            </a:r>
            <a:r>
              <a:rPr lang="en-US" sz="2000" baseline="30000" dirty="0"/>
              <a:t>2</a:t>
            </a:r>
          </a:p>
          <a:p>
            <a:r>
              <a:rPr lang="en-US" sz="2000" dirty="0"/>
              <a:t>Getting the probability of electron being present we have:</a:t>
            </a:r>
          </a:p>
          <a:p>
            <a:endParaRPr lang="en-US" sz="2000" dirty="0"/>
          </a:p>
          <a:p>
            <a:endParaRPr lang="en-US" sz="2000" dirty="0"/>
          </a:p>
          <a:p>
            <a:r>
              <a:rPr lang="en-US" sz="2000" dirty="0"/>
              <a:t>Electron is everywhere ??</a:t>
            </a:r>
          </a:p>
          <a:p>
            <a:endParaRPr lang="en-US" sz="2000" dirty="0"/>
          </a:p>
          <a:p>
            <a:endParaRPr lang="en-US" sz="2000" dirty="0"/>
          </a:p>
          <a:p>
            <a:endParaRPr lang="en-US" sz="2000" dirty="0"/>
          </a:p>
        </p:txBody>
      </p:sp>
      <p:pic>
        <p:nvPicPr>
          <p:cNvPr id="10" name="Picture 9" descr="latex-image-1.pdf"/>
          <p:cNvPicPr>
            <a:picLocks noChangeAspect="1"/>
          </p:cNvPicPr>
          <p:nvPr/>
        </p:nvPicPr>
        <p:blipFill>
          <a:blip r:embed="rId2">
            <a:lum bright="-100000"/>
          </a:blip>
          <a:stretch>
            <a:fillRect/>
          </a:stretch>
        </p:blipFill>
        <p:spPr>
          <a:xfrm>
            <a:off x="5371631" y="1446033"/>
            <a:ext cx="3205214" cy="2517337"/>
          </a:xfrm>
          <a:prstGeom prst="rect">
            <a:avLst/>
          </a:prstGeom>
          <a:solidFill>
            <a:srgbClr val="FFFFFF"/>
          </a:solidFill>
        </p:spPr>
      </p:pic>
      <p:pic>
        <p:nvPicPr>
          <p:cNvPr id="11" name="Picture 10" descr="wave.png"/>
          <p:cNvPicPr>
            <a:picLocks noChangeAspect="1"/>
          </p:cNvPicPr>
          <p:nvPr/>
        </p:nvPicPr>
        <p:blipFill>
          <a:blip r:embed="rId3"/>
          <a:stretch>
            <a:fillRect/>
          </a:stretch>
        </p:blipFill>
        <p:spPr>
          <a:xfrm>
            <a:off x="5855592" y="4306944"/>
            <a:ext cx="2542864" cy="1819219"/>
          </a:xfrm>
          <a:prstGeom prst="rect">
            <a:avLst/>
          </a:prstGeom>
        </p:spPr>
      </p:pic>
      <p:pic>
        <p:nvPicPr>
          <p:cNvPr id="12" name="Picture 11" descr="latex-image-1.pdf"/>
          <p:cNvPicPr>
            <a:picLocks noChangeAspect="1"/>
          </p:cNvPicPr>
          <p:nvPr/>
        </p:nvPicPr>
        <p:blipFill>
          <a:blip r:embed="rId4">
            <a:lum bright="-100000"/>
          </a:blip>
          <a:stretch>
            <a:fillRect/>
          </a:stretch>
        </p:blipFill>
        <p:spPr>
          <a:xfrm>
            <a:off x="1000910" y="2238505"/>
            <a:ext cx="3427228" cy="503682"/>
          </a:xfrm>
          <a:prstGeom prst="rect">
            <a:avLst/>
          </a:prstGeom>
          <a:solidFill>
            <a:srgbClr val="FFFFFF"/>
          </a:solidFill>
        </p:spPr>
      </p:pic>
      <p:pic>
        <p:nvPicPr>
          <p:cNvPr id="13" name="Picture 12" descr="latex-image-1.pdf"/>
          <p:cNvPicPr>
            <a:picLocks noChangeAspect="1"/>
          </p:cNvPicPr>
          <p:nvPr/>
        </p:nvPicPr>
        <p:blipFill>
          <a:blip r:embed="rId5">
            <a:biLevel thresh="50000"/>
            <a:alphaModFix amt="86000"/>
          </a:blip>
          <a:stretch>
            <a:fillRect/>
          </a:stretch>
        </p:blipFill>
        <p:spPr>
          <a:xfrm>
            <a:off x="1637274" y="3359338"/>
            <a:ext cx="2601967" cy="337597"/>
          </a:xfrm>
          <a:prstGeom prst="rect">
            <a:avLst/>
          </a:prstGeom>
          <a:solidFill>
            <a:srgbClr val="FFFFFF"/>
          </a:solidFill>
        </p:spPr>
      </p:pic>
      <p:pic>
        <p:nvPicPr>
          <p:cNvPr id="5" name="Picture 4" descr="A close up of a map&#10;&#10;Description automatically generated">
            <a:extLst>
              <a:ext uri="{FF2B5EF4-FFF2-40B4-BE49-F238E27FC236}">
                <a16:creationId xmlns:a16="http://schemas.microsoft.com/office/drawing/2014/main" id="{DF0500BF-F035-194C-B420-8092E3E22719}"/>
              </a:ext>
            </a:extLst>
          </p:cNvPr>
          <p:cNvPicPr>
            <a:picLocks noChangeAspect="1"/>
          </p:cNvPicPr>
          <p:nvPr/>
        </p:nvPicPr>
        <p:blipFill>
          <a:blip r:embed="rId6"/>
          <a:stretch>
            <a:fillRect/>
          </a:stretch>
        </p:blipFill>
        <p:spPr>
          <a:xfrm>
            <a:off x="1813069" y="4213738"/>
            <a:ext cx="2757741" cy="20056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61216"/>
          </a:xfrm>
        </p:spPr>
        <p:txBody>
          <a:bodyPr>
            <a:normAutofit fontScale="90000"/>
          </a:bodyPr>
          <a:lstStyle/>
          <a:p>
            <a:r>
              <a:rPr lang="en-US" dirty="0"/>
              <a:t>Interpretation of the Wave-function</a:t>
            </a:r>
          </a:p>
        </p:txBody>
      </p:sp>
      <p:sp>
        <p:nvSpPr>
          <p:cNvPr id="3" name="Content Placeholder 2"/>
          <p:cNvSpPr>
            <a:spLocks noGrp="1"/>
          </p:cNvSpPr>
          <p:nvPr>
            <p:ph idx="1"/>
          </p:nvPr>
        </p:nvSpPr>
        <p:spPr>
          <a:xfrm>
            <a:off x="570778" y="1912363"/>
            <a:ext cx="8294119" cy="4945637"/>
          </a:xfrm>
        </p:spPr>
        <p:txBody>
          <a:bodyPr>
            <a:normAutofit/>
          </a:bodyPr>
          <a:lstStyle/>
          <a:p>
            <a:r>
              <a:rPr lang="en-US" sz="2000" dirty="0"/>
              <a:t>The physical interpretation of the wave-function has been problematic since the development of QM. </a:t>
            </a:r>
          </a:p>
          <a:p>
            <a:r>
              <a:rPr lang="en-US" sz="2000" dirty="0"/>
              <a:t>The difficulties stem from: </a:t>
            </a:r>
          </a:p>
          <a:p>
            <a:pPr lvl="1"/>
            <a:r>
              <a:rPr lang="en-US" sz="1800" dirty="0"/>
              <a:t>The interpretation of probabilistic nature of the results. The wave-function only tells you the probability of what a system might do not what it does.</a:t>
            </a:r>
          </a:p>
          <a:p>
            <a:pPr lvl="1"/>
            <a:r>
              <a:rPr lang="en-US" sz="1800" dirty="0"/>
              <a:t>The uncertainty relationship -- the indeterminacy of reality.</a:t>
            </a:r>
          </a:p>
          <a:p>
            <a:pPr lvl="1"/>
            <a:r>
              <a:rPr lang="en-US" sz="1800" dirty="0"/>
              <a:t>The apparent contradiction of macroscopic (our) reality and the QM description</a:t>
            </a:r>
          </a:p>
          <a:p>
            <a:pPr lvl="1"/>
            <a:r>
              <a:rPr lang="en-US" sz="1800" dirty="0"/>
              <a:t>Entanglement -- action at a distance.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61216"/>
          </a:xfrm>
        </p:spPr>
        <p:txBody>
          <a:bodyPr>
            <a:normAutofit fontScale="90000"/>
          </a:bodyPr>
          <a:lstStyle/>
          <a:p>
            <a:r>
              <a:rPr lang="en-US" dirty="0"/>
              <a:t>Quantum Randomness</a:t>
            </a:r>
          </a:p>
        </p:txBody>
      </p:sp>
      <p:sp>
        <p:nvSpPr>
          <p:cNvPr id="3" name="Content Placeholder 2"/>
          <p:cNvSpPr>
            <a:spLocks noGrp="1"/>
          </p:cNvSpPr>
          <p:nvPr>
            <p:ph idx="1"/>
          </p:nvPr>
        </p:nvSpPr>
        <p:spPr>
          <a:xfrm>
            <a:off x="570778" y="1536781"/>
            <a:ext cx="4720756" cy="5190086"/>
          </a:xfrm>
        </p:spPr>
        <p:txBody>
          <a:bodyPr/>
          <a:lstStyle/>
          <a:p>
            <a:r>
              <a:rPr lang="en-US" sz="2000" dirty="0"/>
              <a:t>The SCE provides a solution for </a:t>
            </a:r>
            <a:r>
              <a:rPr lang="el-GR" sz="2000" dirty="0"/>
              <a:t>ψ</a:t>
            </a:r>
            <a:r>
              <a:rPr lang="en-US" sz="2000" dirty="0"/>
              <a:t> which is used to predict the probability of</a:t>
            </a:r>
            <a:r>
              <a:rPr lang="el-GR" sz="2000" dirty="0"/>
              <a:t> </a:t>
            </a:r>
            <a:r>
              <a:rPr lang="en-US" sz="2000" dirty="0"/>
              <a:t>outcomes. </a:t>
            </a:r>
            <a:endParaRPr lang="el-GR" sz="2000" dirty="0"/>
          </a:p>
          <a:p>
            <a:r>
              <a:rPr lang="en-US" sz="2000" dirty="0"/>
              <a:t>For example an electron is scattered off an atom; it has a probability X of going</a:t>
            </a:r>
            <a:r>
              <a:rPr lang="el-GR" sz="2000" dirty="0"/>
              <a:t> </a:t>
            </a:r>
            <a:r>
              <a:rPr lang="en-US" sz="2000" dirty="0"/>
              <a:t>to the right and Y to left.</a:t>
            </a:r>
            <a:endParaRPr lang="el-GR" sz="2000" dirty="0"/>
          </a:p>
          <a:p>
            <a:r>
              <a:rPr lang="en-US" sz="2000" dirty="0"/>
              <a:t> QM can calculate X and Y but does (and can not) say which it</a:t>
            </a:r>
            <a:r>
              <a:rPr lang="el-GR" sz="2000" dirty="0"/>
              <a:t> </a:t>
            </a:r>
            <a:r>
              <a:rPr lang="en-US" sz="2000" dirty="0"/>
              <a:t>does. </a:t>
            </a:r>
            <a:endParaRPr lang="el-GR" sz="2000" dirty="0"/>
          </a:p>
          <a:p>
            <a:r>
              <a:rPr lang="en-US" sz="2000" dirty="0"/>
              <a:t>Very disturbing to classical physicists.</a:t>
            </a:r>
          </a:p>
        </p:txBody>
      </p:sp>
      <p:pic>
        <p:nvPicPr>
          <p:cNvPr id="6" name="Picture 5"/>
          <p:cNvPicPr>
            <a:picLocks noChangeAspect="1"/>
          </p:cNvPicPr>
          <p:nvPr/>
        </p:nvPicPr>
        <p:blipFill>
          <a:blip r:embed="rId2"/>
          <a:stretch>
            <a:fillRect/>
          </a:stretch>
        </p:blipFill>
        <p:spPr>
          <a:xfrm>
            <a:off x="5291534" y="4426297"/>
            <a:ext cx="3075841" cy="1969288"/>
          </a:xfrm>
          <a:prstGeom prst="rect">
            <a:avLst/>
          </a:prstGeom>
        </p:spPr>
      </p:pic>
      <p:pic>
        <p:nvPicPr>
          <p:cNvPr id="7" name="Picture 6"/>
          <p:cNvPicPr>
            <a:picLocks noChangeAspect="1"/>
          </p:cNvPicPr>
          <p:nvPr/>
        </p:nvPicPr>
        <p:blipFill>
          <a:blip r:embed="rId3"/>
          <a:stretch>
            <a:fillRect/>
          </a:stretch>
        </p:blipFill>
        <p:spPr>
          <a:xfrm>
            <a:off x="6319456" y="1242309"/>
            <a:ext cx="1649344" cy="2709636"/>
          </a:xfrm>
          <a:prstGeom prst="rect">
            <a:avLst/>
          </a:prstGeom>
        </p:spPr>
      </p:pic>
      <p:pic>
        <p:nvPicPr>
          <p:cNvPr id="5" name="Picture 4">
            <a:extLst>
              <a:ext uri="{FF2B5EF4-FFF2-40B4-BE49-F238E27FC236}">
                <a16:creationId xmlns:a16="http://schemas.microsoft.com/office/drawing/2014/main" id="{0766AD77-AC42-8E4C-8DCA-8DAF4D399601}"/>
              </a:ext>
            </a:extLst>
          </p:cNvPr>
          <p:cNvPicPr>
            <a:picLocks noChangeAspect="1"/>
          </p:cNvPicPr>
          <p:nvPr/>
        </p:nvPicPr>
        <p:blipFill>
          <a:blip r:embed="rId4"/>
          <a:stretch>
            <a:fillRect/>
          </a:stretch>
        </p:blipFill>
        <p:spPr>
          <a:xfrm>
            <a:off x="1791042" y="4749800"/>
            <a:ext cx="2280229" cy="17101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61216"/>
          </a:xfrm>
        </p:spPr>
        <p:txBody>
          <a:bodyPr>
            <a:normAutofit fontScale="90000"/>
          </a:bodyPr>
          <a:lstStyle/>
          <a:p>
            <a:r>
              <a:rPr lang="en-US" dirty="0"/>
              <a:t>Measurements – </a:t>
            </a:r>
            <a:r>
              <a:rPr lang="en-CA" dirty="0"/>
              <a:t>“</a:t>
            </a:r>
            <a:r>
              <a:rPr lang="en-US" dirty="0"/>
              <a:t>the line between QM and classical</a:t>
            </a:r>
            <a:r>
              <a:rPr lang="en-CA" dirty="0"/>
              <a:t>”</a:t>
            </a:r>
            <a:endParaRPr lang="en-US" dirty="0"/>
          </a:p>
        </p:txBody>
      </p:sp>
      <p:sp>
        <p:nvSpPr>
          <p:cNvPr id="3" name="Content Placeholder 2"/>
          <p:cNvSpPr>
            <a:spLocks noGrp="1"/>
          </p:cNvSpPr>
          <p:nvPr>
            <p:ph idx="1"/>
          </p:nvPr>
        </p:nvSpPr>
        <p:spPr>
          <a:xfrm>
            <a:off x="570778" y="1794446"/>
            <a:ext cx="7831257" cy="2926325"/>
          </a:xfrm>
        </p:spPr>
        <p:txBody>
          <a:bodyPr/>
          <a:lstStyle/>
          <a:p>
            <a:r>
              <a:rPr lang="en-US" sz="2000" dirty="0"/>
              <a:t>We can, however, watch an electron scatter using experimental measurements. </a:t>
            </a:r>
            <a:endParaRPr lang="el-GR" sz="2000" dirty="0"/>
          </a:p>
          <a:p>
            <a:r>
              <a:rPr lang="en-US" sz="2000" dirty="0"/>
              <a:t>What we see is</a:t>
            </a:r>
            <a:r>
              <a:rPr lang="el-GR" sz="2000" dirty="0"/>
              <a:t> </a:t>
            </a:r>
            <a:r>
              <a:rPr lang="en-US" sz="2000" dirty="0"/>
              <a:t>an electron go either to the right or left. </a:t>
            </a:r>
            <a:endParaRPr lang="el-GR" sz="2000" dirty="0"/>
          </a:p>
          <a:p>
            <a:r>
              <a:rPr lang="en-US" sz="2000" dirty="0"/>
              <a:t>This seems to mean that the wave-function</a:t>
            </a:r>
            <a:r>
              <a:rPr lang="el-GR" sz="2000" dirty="0"/>
              <a:t> </a:t>
            </a:r>
            <a:r>
              <a:rPr lang="en-CA" sz="2000" dirty="0"/>
              <a:t>“</a:t>
            </a:r>
            <a:r>
              <a:rPr lang="en-US" sz="2000" dirty="0"/>
              <a:t>collapses</a:t>
            </a:r>
            <a:r>
              <a:rPr lang="en-CA" sz="2000" dirty="0"/>
              <a:t>”</a:t>
            </a:r>
            <a:r>
              <a:rPr lang="en-US" sz="2000" dirty="0"/>
              <a:t> to a probability of one and is in a particular state after a system is</a:t>
            </a:r>
            <a:r>
              <a:rPr lang="el-GR" sz="2000" dirty="0"/>
              <a:t> </a:t>
            </a:r>
            <a:r>
              <a:rPr lang="en-US" sz="2000" dirty="0"/>
              <a:t>measured, however, QM has fundamentally no explanation for this phenomena. </a:t>
            </a:r>
            <a:endParaRPr lang="el-GR" sz="2000" dirty="0"/>
          </a:p>
          <a:p>
            <a:r>
              <a:rPr lang="en-US" sz="2000" dirty="0"/>
              <a:t>This is known</a:t>
            </a:r>
            <a:r>
              <a:rPr lang="el-GR" sz="2000" dirty="0"/>
              <a:t> </a:t>
            </a:r>
            <a:r>
              <a:rPr lang="en-US" sz="2000" dirty="0"/>
              <a:t>as the measurement problem.</a:t>
            </a:r>
          </a:p>
        </p:txBody>
      </p:sp>
      <p:pic>
        <p:nvPicPr>
          <p:cNvPr id="4" name="Picture 3"/>
          <p:cNvPicPr>
            <a:picLocks noChangeAspect="1"/>
          </p:cNvPicPr>
          <p:nvPr/>
        </p:nvPicPr>
        <p:blipFill>
          <a:blip r:embed="rId2"/>
          <a:stretch>
            <a:fillRect/>
          </a:stretch>
        </p:blipFill>
        <p:spPr>
          <a:xfrm>
            <a:off x="2567818" y="4720771"/>
            <a:ext cx="3515272" cy="175763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61216"/>
          </a:xfrm>
        </p:spPr>
        <p:txBody>
          <a:bodyPr>
            <a:normAutofit fontScale="90000"/>
          </a:bodyPr>
          <a:lstStyle/>
          <a:p>
            <a:r>
              <a:rPr lang="en-US" dirty="0"/>
              <a:t>Uncertainty Relation</a:t>
            </a:r>
          </a:p>
        </p:txBody>
      </p:sp>
      <p:sp>
        <p:nvSpPr>
          <p:cNvPr id="3" name="Content Placeholder 2"/>
          <p:cNvSpPr>
            <a:spLocks noGrp="1"/>
          </p:cNvSpPr>
          <p:nvPr>
            <p:ph idx="1"/>
          </p:nvPr>
        </p:nvSpPr>
        <p:spPr>
          <a:xfrm>
            <a:off x="570778" y="1536781"/>
            <a:ext cx="4223812" cy="4254419"/>
          </a:xfrm>
        </p:spPr>
        <p:txBody>
          <a:bodyPr/>
          <a:lstStyle/>
          <a:p>
            <a:r>
              <a:rPr lang="en-US" sz="2000" dirty="0"/>
              <a:t>QM also shows that certain variables, for example position and momentum, are coupled in</a:t>
            </a:r>
            <a:r>
              <a:rPr lang="el-GR" sz="2000" dirty="0"/>
              <a:t> </a:t>
            </a:r>
            <a:r>
              <a:rPr lang="en-US" sz="2000" dirty="0"/>
              <a:t>way that if you try to measure one you disturb the other</a:t>
            </a:r>
            <a:r>
              <a:rPr lang="en-CA" sz="2000" dirty="0"/>
              <a:t>. </a:t>
            </a:r>
          </a:p>
          <a:p>
            <a:r>
              <a:rPr lang="en-CA" sz="2000" dirty="0"/>
              <a:t>T</a:t>
            </a:r>
            <a:r>
              <a:rPr lang="en-US" sz="2000" dirty="0"/>
              <a:t>his leads to a limit to our</a:t>
            </a:r>
            <a:r>
              <a:rPr lang="el-GR" sz="2000" dirty="0"/>
              <a:t> </a:t>
            </a:r>
            <a:r>
              <a:rPr lang="en-US" sz="2000" dirty="0"/>
              <a:t>knowledge </a:t>
            </a:r>
            <a:r>
              <a:rPr lang="en-US" sz="2000"/>
              <a:t>of the system </a:t>
            </a:r>
            <a:r>
              <a:rPr lang="en-US" sz="2000" dirty="0"/>
              <a:t>i.e. an uncertainty in position and momentum.</a:t>
            </a:r>
          </a:p>
          <a:p>
            <a:r>
              <a:rPr lang="en-US" sz="2000" dirty="0"/>
              <a:t>Mathematically very clear (as we will see) but very un-classical for particles!  </a:t>
            </a:r>
          </a:p>
        </p:txBody>
      </p:sp>
      <p:pic>
        <p:nvPicPr>
          <p:cNvPr id="4" name="Picture 3"/>
          <p:cNvPicPr>
            <a:picLocks noChangeAspect="1"/>
          </p:cNvPicPr>
          <p:nvPr/>
        </p:nvPicPr>
        <p:blipFill>
          <a:blip r:embed="rId2"/>
          <a:stretch>
            <a:fillRect/>
          </a:stretch>
        </p:blipFill>
        <p:spPr>
          <a:xfrm>
            <a:off x="4991520" y="2291368"/>
            <a:ext cx="3294040" cy="23925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61216"/>
          </a:xfrm>
        </p:spPr>
        <p:txBody>
          <a:bodyPr>
            <a:normAutofit fontScale="90000"/>
          </a:bodyPr>
          <a:lstStyle/>
          <a:p>
            <a:r>
              <a:rPr lang="en-US" dirty="0"/>
              <a:t>Entanglement</a:t>
            </a:r>
          </a:p>
        </p:txBody>
      </p:sp>
      <p:sp>
        <p:nvSpPr>
          <p:cNvPr id="3" name="Content Placeholder 2"/>
          <p:cNvSpPr>
            <a:spLocks noGrp="1"/>
          </p:cNvSpPr>
          <p:nvPr>
            <p:ph idx="1"/>
          </p:nvPr>
        </p:nvSpPr>
        <p:spPr>
          <a:xfrm>
            <a:off x="570778" y="1536781"/>
            <a:ext cx="7536772" cy="5107266"/>
          </a:xfrm>
        </p:spPr>
        <p:txBody>
          <a:bodyPr/>
          <a:lstStyle/>
          <a:p>
            <a:r>
              <a:rPr lang="en-US" sz="2000" dirty="0"/>
              <a:t>In a QM system of two objects if the objects interact their  wave-functions become coupled and inseparable. </a:t>
            </a:r>
          </a:p>
          <a:p>
            <a:r>
              <a:rPr lang="en-US" sz="2000" dirty="0"/>
              <a:t>Quantum entanglement (non-local connection) is when the quantum states of the constituting objects are linked together so that one object can no longer be described without knowing the state of the other object.</a:t>
            </a:r>
          </a:p>
          <a:p>
            <a:r>
              <a:rPr lang="en-US" sz="2000" dirty="0"/>
              <a:t>Even if the individual objects become spatially separated they are still coupled! </a:t>
            </a:r>
          </a:p>
          <a:p>
            <a:r>
              <a:rPr lang="en-US" sz="2000" dirty="0"/>
              <a:t>Photons and electron etc all couple</a:t>
            </a:r>
          </a:p>
        </p:txBody>
      </p:sp>
      <p:pic>
        <p:nvPicPr>
          <p:cNvPr id="5" name="Picture 4"/>
          <p:cNvPicPr>
            <a:picLocks noChangeAspect="1"/>
          </p:cNvPicPr>
          <p:nvPr/>
        </p:nvPicPr>
        <p:blipFill>
          <a:blip r:embed="rId2"/>
          <a:stretch>
            <a:fillRect/>
          </a:stretch>
        </p:blipFill>
        <p:spPr>
          <a:xfrm>
            <a:off x="5034337" y="4632327"/>
            <a:ext cx="2419597" cy="185528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rmAutofit fontScale="90000"/>
          </a:bodyPr>
          <a:lstStyle/>
          <a:p>
            <a:r>
              <a:rPr lang="en-US" dirty="0"/>
              <a:t>Spin coupling</a:t>
            </a:r>
          </a:p>
        </p:txBody>
      </p:sp>
      <p:sp>
        <p:nvSpPr>
          <p:cNvPr id="3" name="Content Placeholder 2"/>
          <p:cNvSpPr>
            <a:spLocks noGrp="1"/>
          </p:cNvSpPr>
          <p:nvPr>
            <p:ph idx="1"/>
          </p:nvPr>
        </p:nvSpPr>
        <p:spPr>
          <a:xfrm>
            <a:off x="570778" y="1150285"/>
            <a:ext cx="5217700" cy="5171682"/>
          </a:xfrm>
        </p:spPr>
        <p:txBody>
          <a:bodyPr>
            <a:normAutofit fontScale="85000" lnSpcReduction="10000"/>
          </a:bodyPr>
          <a:lstStyle/>
          <a:p>
            <a:r>
              <a:rPr lang="en-US" dirty="0"/>
              <a:t>For example two electrons in close proximity can be coupled so one must be spin </a:t>
            </a:r>
            <a:r>
              <a:rPr lang="en-US" b="1" i="1" dirty="0"/>
              <a:t>up</a:t>
            </a:r>
            <a:r>
              <a:rPr lang="en-US" dirty="0"/>
              <a:t> and the other spin </a:t>
            </a:r>
            <a:r>
              <a:rPr lang="en-US" b="1" i="1" dirty="0"/>
              <a:t>down</a:t>
            </a:r>
            <a:r>
              <a:rPr lang="en-US" dirty="0"/>
              <a:t> (spin is a quality of an electron). </a:t>
            </a:r>
          </a:p>
          <a:p>
            <a:r>
              <a:rPr lang="en-US" dirty="0"/>
              <a:t>If the two electrons are then separated and drift apart the net spin must still be zero. </a:t>
            </a:r>
          </a:p>
          <a:p>
            <a:r>
              <a:rPr lang="en-US" dirty="0"/>
              <a:t>However, QM does not tell you which electron is up and which is down it can only calculate the probability of each electron being spin up or down. </a:t>
            </a:r>
          </a:p>
        </p:txBody>
      </p:sp>
      <p:pic>
        <p:nvPicPr>
          <p:cNvPr id="4" name="Picture 3"/>
          <p:cNvPicPr>
            <a:picLocks noChangeAspect="1"/>
          </p:cNvPicPr>
          <p:nvPr/>
        </p:nvPicPr>
        <p:blipFill>
          <a:blip r:embed="rId2"/>
          <a:stretch>
            <a:fillRect/>
          </a:stretch>
        </p:blipFill>
        <p:spPr>
          <a:xfrm>
            <a:off x="5882781" y="2282166"/>
            <a:ext cx="2615762" cy="27882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rmAutofit fontScale="90000"/>
          </a:bodyPr>
          <a:lstStyle/>
          <a:p>
            <a:r>
              <a:rPr lang="en-US" dirty="0"/>
              <a:t>Mixed States</a:t>
            </a:r>
          </a:p>
        </p:txBody>
      </p:sp>
      <p:sp>
        <p:nvSpPr>
          <p:cNvPr id="3" name="Content Placeholder 2"/>
          <p:cNvSpPr>
            <a:spLocks noGrp="1"/>
          </p:cNvSpPr>
          <p:nvPr>
            <p:ph idx="1"/>
          </p:nvPr>
        </p:nvSpPr>
        <p:spPr>
          <a:xfrm>
            <a:off x="570778" y="999735"/>
            <a:ext cx="4840390" cy="5469469"/>
          </a:xfrm>
        </p:spPr>
        <p:txBody>
          <a:bodyPr/>
          <a:lstStyle/>
          <a:p>
            <a:r>
              <a:rPr lang="en-US" sz="2000" dirty="0"/>
              <a:t>Fundamentally, each electron is both spin up and down at the same time (in a “mixed” state). </a:t>
            </a:r>
          </a:p>
          <a:p>
            <a:r>
              <a:rPr lang="en-US" sz="2000" dirty="0"/>
              <a:t>When we measure one of the electron's spin and find up we now know that the other must be down as the net spin is zero. </a:t>
            </a:r>
          </a:p>
          <a:p>
            <a:r>
              <a:rPr lang="en-US" sz="2000" dirty="0"/>
              <a:t>However, the electrons could be separated by light years of distance! </a:t>
            </a:r>
          </a:p>
          <a:p>
            <a:r>
              <a:rPr lang="en-US" sz="2000" dirty="0"/>
              <a:t>By measuring one electron we forced the other to be the complementary spin -- action at a distance</a:t>
            </a:r>
          </a:p>
          <a:p>
            <a:r>
              <a:rPr lang="en-US" sz="2000" dirty="0"/>
              <a:t> Not Good! Very strange. Einstein very unhappy.</a:t>
            </a:r>
          </a:p>
          <a:p>
            <a:endParaRPr lang="en-US" sz="2000" dirty="0"/>
          </a:p>
        </p:txBody>
      </p:sp>
      <p:pic>
        <p:nvPicPr>
          <p:cNvPr id="7" name="Picture 6"/>
          <p:cNvPicPr>
            <a:picLocks noChangeAspect="1"/>
          </p:cNvPicPr>
          <p:nvPr/>
        </p:nvPicPr>
        <p:blipFill>
          <a:blip r:embed="rId2"/>
          <a:stretch>
            <a:fillRect/>
          </a:stretch>
        </p:blipFill>
        <p:spPr>
          <a:xfrm>
            <a:off x="5599640" y="999735"/>
            <a:ext cx="2821075" cy="2104522"/>
          </a:xfrm>
          <a:prstGeom prst="rect">
            <a:avLst/>
          </a:prstGeom>
        </p:spPr>
      </p:pic>
      <p:pic>
        <p:nvPicPr>
          <p:cNvPr id="8" name="Picture 7"/>
          <p:cNvPicPr>
            <a:picLocks noChangeAspect="1"/>
          </p:cNvPicPr>
          <p:nvPr/>
        </p:nvPicPr>
        <p:blipFill>
          <a:blip r:embed="rId3"/>
          <a:stretch>
            <a:fillRect/>
          </a:stretch>
        </p:blipFill>
        <p:spPr>
          <a:xfrm>
            <a:off x="5738745" y="3736126"/>
            <a:ext cx="2405890" cy="28641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rmAutofit fontScale="90000"/>
          </a:bodyPr>
          <a:lstStyle/>
          <a:p>
            <a:r>
              <a:rPr lang="en-US" dirty="0"/>
              <a:t>Schrodinger's Cat</a:t>
            </a:r>
          </a:p>
        </p:txBody>
      </p:sp>
      <p:sp>
        <p:nvSpPr>
          <p:cNvPr id="3" name="Content Placeholder 2"/>
          <p:cNvSpPr>
            <a:spLocks noGrp="1"/>
          </p:cNvSpPr>
          <p:nvPr>
            <p:ph idx="1"/>
          </p:nvPr>
        </p:nvSpPr>
        <p:spPr>
          <a:xfrm>
            <a:off x="570777" y="999736"/>
            <a:ext cx="7870489" cy="2199930"/>
          </a:xfrm>
        </p:spPr>
        <p:txBody>
          <a:bodyPr>
            <a:normAutofit lnSpcReduction="10000"/>
          </a:bodyPr>
          <a:lstStyle/>
          <a:p>
            <a:r>
              <a:rPr lang="en-US" sz="1600" dirty="0"/>
              <a:t>A thought experiment was developed in attempt to show the ludicrous nature of QM (by this time Einstein and Schrodinger were beginning to regret the whole idea).</a:t>
            </a:r>
          </a:p>
          <a:p>
            <a:r>
              <a:rPr lang="en-US" sz="1600" dirty="0"/>
              <a:t>Cat is in mixed state (dead/alive) until we look inside.</a:t>
            </a:r>
          </a:p>
          <a:p>
            <a:r>
              <a:rPr lang="en-US" sz="1600" dirty="0"/>
              <a:t>At that point the </a:t>
            </a:r>
            <a:r>
              <a:rPr lang="en-US" sz="1600" dirty="0" err="1"/>
              <a:t>wavefunction</a:t>
            </a:r>
            <a:r>
              <a:rPr lang="en-US" sz="1600" dirty="0"/>
              <a:t> “collapses” and the cat is either dead or alive</a:t>
            </a:r>
          </a:p>
          <a:p>
            <a:r>
              <a:rPr lang="en-US" sz="1600" dirty="0"/>
              <a:t>What/who is an observer (the cat, the Geiger counter, …)</a:t>
            </a:r>
          </a:p>
          <a:p>
            <a:r>
              <a:rPr lang="en-US" sz="1600" dirty="0"/>
              <a:t>If the cat is decomposing when we look then we know that he died in the past, but he was not either dead or alive until we looked. That means the observer determines the past! </a:t>
            </a:r>
          </a:p>
          <a:p>
            <a:endParaRPr lang="en-US" sz="1600" dirty="0"/>
          </a:p>
          <a:p>
            <a:pPr>
              <a:buNone/>
            </a:pPr>
            <a:endParaRPr lang="en-US" sz="1600" dirty="0"/>
          </a:p>
        </p:txBody>
      </p:sp>
      <p:pic>
        <p:nvPicPr>
          <p:cNvPr id="9" name="Picture 8" descr="Schrodingers_cat.png"/>
          <p:cNvPicPr>
            <a:picLocks noChangeAspect="1"/>
          </p:cNvPicPr>
          <p:nvPr/>
        </p:nvPicPr>
        <p:blipFill>
          <a:blip r:embed="rId3"/>
          <a:stretch>
            <a:fillRect/>
          </a:stretch>
        </p:blipFill>
        <p:spPr>
          <a:xfrm>
            <a:off x="1574799" y="3199665"/>
            <a:ext cx="5293783" cy="2812322"/>
          </a:xfrm>
          <a:prstGeom prst="rect">
            <a:avLst/>
          </a:prstGeom>
        </p:spPr>
      </p:pic>
      <p:sp>
        <p:nvSpPr>
          <p:cNvPr id="10" name="TextBox 9"/>
          <p:cNvSpPr txBox="1"/>
          <p:nvPr/>
        </p:nvSpPr>
        <p:spPr>
          <a:xfrm>
            <a:off x="1719875" y="6253321"/>
            <a:ext cx="5981125" cy="369332"/>
          </a:xfrm>
          <a:prstGeom prst="rect">
            <a:avLst/>
          </a:prstGeom>
          <a:noFill/>
        </p:spPr>
        <p:txBody>
          <a:bodyPr wrap="none" rtlCol="0">
            <a:spAutoFit/>
          </a:bodyPr>
          <a:lstStyle/>
          <a:p>
            <a:r>
              <a:rPr lang="en-US" dirty="0"/>
              <a:t>*Partially from: http://</a:t>
            </a:r>
            <a:r>
              <a:rPr lang="en-US" dirty="0" err="1"/>
              <a:t>en.wikipedia.org/wiki/Schrodingers_cat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61214"/>
            <a:ext cx="7429500" cy="1058087"/>
          </a:xfrm>
        </p:spPr>
        <p:txBody>
          <a:bodyPr/>
          <a:lstStyle/>
          <a:p>
            <a:r>
              <a:rPr lang="en-US" dirty="0"/>
              <a:t>Classical Picture</a:t>
            </a:r>
          </a:p>
        </p:txBody>
      </p:sp>
      <p:sp>
        <p:nvSpPr>
          <p:cNvPr id="3" name="Content Placeholder 2"/>
          <p:cNvSpPr>
            <a:spLocks noGrp="1"/>
          </p:cNvSpPr>
          <p:nvPr>
            <p:ph idx="1"/>
          </p:nvPr>
        </p:nvSpPr>
        <p:spPr>
          <a:xfrm>
            <a:off x="457200" y="1319301"/>
            <a:ext cx="4168974" cy="4525963"/>
          </a:xfrm>
        </p:spPr>
        <p:txBody>
          <a:bodyPr>
            <a:normAutofit/>
          </a:bodyPr>
          <a:lstStyle/>
          <a:p>
            <a:r>
              <a:rPr lang="en-US" sz="2000" dirty="0"/>
              <a:t>Matter consists of particles (electron, protons, neutrons). These particles have qualities (mass, charge).</a:t>
            </a:r>
          </a:p>
          <a:p>
            <a:r>
              <a:rPr lang="en-US" sz="2000" dirty="0"/>
              <a:t> Are distinguishable (we can label them). They have very specific positions, trajectories and predictable actions (deterministic). </a:t>
            </a:r>
          </a:p>
          <a:p>
            <a:r>
              <a:rPr lang="en-US" sz="2000" dirty="0"/>
              <a:t>They are subject to forces and governed by laws.</a:t>
            </a:r>
          </a:p>
          <a:p>
            <a:r>
              <a:rPr lang="en-US" sz="2000" dirty="0"/>
              <a:t>Gives rise to equations (usually PDE’s) such as wave, diffusion and </a:t>
            </a:r>
            <a:r>
              <a:rPr lang="en-US" sz="2000" dirty="0" err="1"/>
              <a:t>Navier</a:t>
            </a:r>
            <a:r>
              <a:rPr lang="en-US" sz="2000" dirty="0"/>
              <a:t>-Stokes. </a:t>
            </a:r>
          </a:p>
          <a:p>
            <a:endParaRPr lang="en-US" sz="2000" dirty="0"/>
          </a:p>
        </p:txBody>
      </p:sp>
      <p:pic>
        <p:nvPicPr>
          <p:cNvPr id="4" name="Picture 3" descr="latex-image-1.pdf"/>
          <p:cNvPicPr>
            <a:picLocks noChangeAspect="1"/>
          </p:cNvPicPr>
          <p:nvPr/>
        </p:nvPicPr>
        <p:blipFill>
          <a:blip r:embed="rId2">
            <a:alphaModFix/>
            <a:lum bright="-100000"/>
            <a:extLst>
              <a:ext uri="{28A0092B-C50C-407E-A947-70E740481C1C}">
                <a14:useLocalDpi xmlns:a14="http://schemas.microsoft.com/office/drawing/2010/main" val="0"/>
              </a:ext>
            </a:extLst>
          </a:blip>
          <a:stretch>
            <a:fillRect/>
          </a:stretch>
        </p:blipFill>
        <p:spPr>
          <a:xfrm>
            <a:off x="4473952" y="4188170"/>
            <a:ext cx="4223738" cy="1951658"/>
          </a:xfrm>
          <a:prstGeom prst="rect">
            <a:avLst/>
          </a:prstGeom>
          <a:solidFill>
            <a:srgbClr val="FFFFFF"/>
          </a:solidFill>
        </p:spPr>
      </p:pic>
      <p:pic>
        <p:nvPicPr>
          <p:cNvPr id="6" name="Picture 5"/>
          <p:cNvPicPr>
            <a:picLocks noChangeAspect="1"/>
          </p:cNvPicPr>
          <p:nvPr/>
        </p:nvPicPr>
        <p:blipFill>
          <a:blip r:embed="rId3"/>
          <a:stretch>
            <a:fillRect/>
          </a:stretch>
        </p:blipFill>
        <p:spPr>
          <a:xfrm>
            <a:off x="4799942" y="1943307"/>
            <a:ext cx="3228999" cy="1948163"/>
          </a:xfrm>
          <a:prstGeom prst="rect">
            <a:avLst/>
          </a:prstGeom>
          <a:solidFill>
            <a:srgbClr val="FFFFFF"/>
          </a:solidFill>
        </p:spPr>
      </p:pic>
    </p:spTree>
    <p:extLst>
      <p:ext uri="{BB962C8B-B14F-4D97-AF65-F5344CB8AC3E}">
        <p14:creationId xmlns:p14="http://schemas.microsoft.com/office/powerpoint/2010/main" val="422923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rmAutofit fontScale="90000"/>
          </a:bodyPr>
          <a:lstStyle/>
          <a:p>
            <a:r>
              <a:rPr lang="en-US" dirty="0"/>
              <a:t>Schrodinger's Cat</a:t>
            </a:r>
          </a:p>
        </p:txBody>
      </p:sp>
      <p:sp>
        <p:nvSpPr>
          <p:cNvPr id="3" name="Content Placeholder 2"/>
          <p:cNvSpPr>
            <a:spLocks noGrp="1"/>
          </p:cNvSpPr>
          <p:nvPr>
            <p:ph idx="1"/>
          </p:nvPr>
        </p:nvSpPr>
        <p:spPr>
          <a:xfrm>
            <a:off x="570778" y="999736"/>
            <a:ext cx="6964555" cy="1912797"/>
          </a:xfrm>
        </p:spPr>
        <p:txBody>
          <a:bodyPr/>
          <a:lstStyle/>
          <a:p>
            <a:r>
              <a:rPr lang="en-US" sz="1600" dirty="0"/>
              <a:t>Schrödinger wrote:</a:t>
            </a:r>
          </a:p>
          <a:p>
            <a:pPr>
              <a:buNone/>
            </a:pPr>
            <a:endParaRPr lang="en-US" sz="1600" dirty="0"/>
          </a:p>
        </p:txBody>
      </p:sp>
      <p:sp>
        <p:nvSpPr>
          <p:cNvPr id="6" name="TextBox 5"/>
          <p:cNvSpPr txBox="1"/>
          <p:nvPr/>
        </p:nvSpPr>
        <p:spPr>
          <a:xfrm>
            <a:off x="570778" y="2142067"/>
            <a:ext cx="7778183" cy="3108544"/>
          </a:xfrm>
          <a:prstGeom prst="rect">
            <a:avLst/>
          </a:prstGeom>
          <a:noFill/>
        </p:spPr>
        <p:txBody>
          <a:bodyPr wrap="square" rtlCol="0">
            <a:spAutoFit/>
          </a:bodyPr>
          <a:lstStyle/>
          <a:p>
            <a:r>
              <a:rPr lang="en-US" sz="1400" dirty="0"/>
              <a:t>One can even set up quite ridiculous cases. </a:t>
            </a:r>
            <a:r>
              <a:rPr lang="en-US" sz="1400" i="1" dirty="0"/>
              <a:t>A cat is penned up in a steel chamber, along  with the following device (which must be secured against direct interference by the cat): in a Geiger counter, there is a tiny bit of radioactive substance, so small that perhaps in the course of the hour, one of the atoms decays, but also, with equal probability, perhaps none; if it happens, the counter tube discharges, and through a</a:t>
            </a:r>
          </a:p>
          <a:p>
            <a:pPr>
              <a:buNone/>
            </a:pPr>
            <a:r>
              <a:rPr lang="en-US" sz="1400" i="1" dirty="0"/>
              <a:t> relay releases a hammer that shatters a small flask of hydrocyanic acid. If one has left  this entire system to itself for an hour, one would say that the cat still lives if meanwhile no atom has decayed. The psi-function of the entire system would express this by having in it the living and dead cat (pardon the expression) mixed or smeared out in  equal parts.</a:t>
            </a:r>
          </a:p>
          <a:p>
            <a:pPr>
              <a:buNone/>
            </a:pPr>
            <a:r>
              <a:rPr lang="en-US" sz="1400" i="1" dirty="0"/>
              <a:t>It is typical of these cases that an indeterminacy originally restricted to the atomic  domain becomes transformed into macroscopic indeterminacy, which can then be resolved by direct observation. That prevents us from so naively accepting as valid a "blurred model" for representing reality. In itself, it would not embody anything unclear or  contradictory. There is a difference between a shaky or out-of-focus photograph and a  snapshot of clouds and fog banks.</a:t>
            </a:r>
          </a:p>
          <a:p>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Autofit/>
          </a:bodyPr>
          <a:lstStyle/>
          <a:p>
            <a:r>
              <a:rPr lang="en-US" sz="2400" dirty="0"/>
              <a:t>Interpretations: Copenhagen -- the classical and original one</a:t>
            </a:r>
            <a:br>
              <a:rPr lang="en-US" sz="2400" dirty="0"/>
            </a:br>
            <a:endParaRPr lang="en-US" sz="2400" dirty="0"/>
          </a:p>
        </p:txBody>
      </p:sp>
      <p:sp>
        <p:nvSpPr>
          <p:cNvPr id="3" name="Content Placeholder 2"/>
          <p:cNvSpPr>
            <a:spLocks noGrp="1"/>
          </p:cNvSpPr>
          <p:nvPr>
            <p:ph idx="1"/>
          </p:nvPr>
        </p:nvSpPr>
        <p:spPr>
          <a:xfrm>
            <a:off x="570778" y="999735"/>
            <a:ext cx="7714782" cy="5331433"/>
          </a:xfrm>
        </p:spPr>
        <p:txBody>
          <a:bodyPr/>
          <a:lstStyle/>
          <a:p>
            <a:r>
              <a:rPr lang="en-US" sz="1800" dirty="0"/>
              <a:t>In the Copenhagen interpretation of quantum mechanics, a system stops being a superposition of states and becomes either one or the other when an observation takes place. </a:t>
            </a:r>
          </a:p>
          <a:p>
            <a:r>
              <a:rPr lang="en-US" sz="1800" dirty="0"/>
              <a:t>This experiment makes apparent the fact that the nature of measurement, or observation, is not well-defined in this interpretation. </a:t>
            </a:r>
          </a:p>
          <a:p>
            <a:r>
              <a:rPr lang="en-US" sz="1800" dirty="0"/>
              <a:t>Some interpret the experiment to mean that while the box is closed, the system simultaneously exists in a superposition of the states "decayed nucleus/dead cat" and "un-decayed nucleus/living cat", and that only when the box is opened and an observation performed does the wave-function collapse into one of the two states. </a:t>
            </a:r>
          </a:p>
          <a:p>
            <a:r>
              <a:rPr lang="en-US" sz="1800" dirty="0"/>
              <a:t>More intuitively, some feel that the "observation" is taken when a particle from the nucleus hits the detector.</a:t>
            </a:r>
          </a:p>
          <a:p>
            <a:r>
              <a:rPr lang="en-US" sz="1800" dirty="0"/>
              <a:t> Problem defining observer and observing system -- where to draw the line between macro and microscopic.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Autofit/>
          </a:bodyPr>
          <a:lstStyle/>
          <a:p>
            <a:r>
              <a:rPr lang="en-US" sz="2400" dirty="0"/>
              <a:t>Interpretations: Copenhagen -- Many Worlds/Many minds -- Collapse who needs it!</a:t>
            </a:r>
            <a:br>
              <a:rPr lang="en-US" sz="2400" dirty="0"/>
            </a:br>
            <a:endParaRPr lang="en-US" sz="2400" dirty="0"/>
          </a:p>
        </p:txBody>
      </p:sp>
      <p:sp>
        <p:nvSpPr>
          <p:cNvPr id="3" name="Content Placeholder 2"/>
          <p:cNvSpPr>
            <a:spLocks noGrp="1"/>
          </p:cNvSpPr>
          <p:nvPr>
            <p:ph idx="1"/>
          </p:nvPr>
        </p:nvSpPr>
        <p:spPr>
          <a:xfrm>
            <a:off x="570778" y="999735"/>
            <a:ext cx="7714782" cy="5331433"/>
          </a:xfrm>
        </p:spPr>
        <p:txBody>
          <a:bodyPr/>
          <a:lstStyle/>
          <a:p>
            <a:r>
              <a:rPr lang="en-US" sz="1800" dirty="0"/>
              <a:t>In 1957, Hugh Everett formulated the many-worlds interpretation of quantum mechanics,  which does not single out observation as a special process. </a:t>
            </a:r>
          </a:p>
          <a:p>
            <a:r>
              <a:rPr lang="en-US" sz="1800" dirty="0"/>
              <a:t>In the many-worlds  interpretation, both alive and dead states of the cat persist, but are independent of each other.</a:t>
            </a:r>
          </a:p>
          <a:p>
            <a:r>
              <a:rPr lang="en-US" sz="1800" dirty="0"/>
              <a:t>When the box is opened, that part of the universe containing the observer and cat is split into two separate universes: one containing an observer  looking at a box with a dead cat, and one containing an observer looking at a box with a  live cat.</a:t>
            </a:r>
          </a:p>
          <a:p>
            <a:r>
              <a:rPr lang="en-US" sz="1800" dirty="0"/>
              <a:t> Since the dead and alive states are independent, there is no effective communication or interaction between them. </a:t>
            </a:r>
          </a:p>
          <a:p>
            <a:r>
              <a:rPr lang="en-US" sz="1800" dirty="0"/>
              <a:t>When an observer opens the box, he becomes entangled with the cat, so "observer states" corresponding to the cat's being alive and dead are formed,  and each can have no interaction with the other.</a:t>
            </a:r>
          </a:p>
          <a:p>
            <a:r>
              <a:rPr lang="en-US" sz="1800" dirty="0"/>
              <a:t>  Another version has a splitting of the ``mind of the observer'' not the universe.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38519"/>
            <a:ext cx="7429500" cy="761216"/>
          </a:xfrm>
        </p:spPr>
        <p:txBody>
          <a:bodyPr>
            <a:noAutofit/>
          </a:bodyPr>
          <a:lstStyle/>
          <a:p>
            <a:r>
              <a:rPr lang="en-US" sz="2400" dirty="0"/>
              <a:t>Interpretations: Many forms of these and others</a:t>
            </a:r>
            <a:br>
              <a:rPr lang="en-US" sz="2400" dirty="0"/>
            </a:br>
            <a:endParaRPr lang="en-US" sz="2400" dirty="0"/>
          </a:p>
        </p:txBody>
      </p:sp>
      <p:sp>
        <p:nvSpPr>
          <p:cNvPr id="3" name="Content Placeholder 2"/>
          <p:cNvSpPr>
            <a:spLocks noGrp="1"/>
          </p:cNvSpPr>
          <p:nvPr>
            <p:ph idx="1"/>
          </p:nvPr>
        </p:nvSpPr>
        <p:spPr>
          <a:xfrm>
            <a:off x="570778" y="999735"/>
            <a:ext cx="6353074" cy="5331433"/>
          </a:xfrm>
        </p:spPr>
        <p:txBody>
          <a:bodyPr>
            <a:normAutofit/>
          </a:bodyPr>
          <a:lstStyle/>
          <a:p>
            <a:pPr lvl="1">
              <a:spcAft>
                <a:spcPts val="0"/>
              </a:spcAft>
            </a:pPr>
            <a:r>
              <a:rPr lang="en-US" sz="1600" dirty="0"/>
              <a:t>Ensemble interpretation, or statistical interpretation</a:t>
            </a:r>
          </a:p>
          <a:p>
            <a:pPr lvl="1">
              <a:spcAft>
                <a:spcPts val="0"/>
              </a:spcAft>
            </a:pPr>
            <a:r>
              <a:rPr lang="en-US" sz="1600" dirty="0"/>
              <a:t>The Copenhagen interpretation</a:t>
            </a:r>
          </a:p>
          <a:p>
            <a:pPr lvl="1">
              <a:spcAft>
                <a:spcPts val="0"/>
              </a:spcAft>
            </a:pPr>
            <a:r>
              <a:rPr lang="en-US" sz="1600" dirty="0"/>
              <a:t>Participatory </a:t>
            </a:r>
            <a:r>
              <a:rPr lang="en-US" sz="1600" dirty="0" err="1"/>
              <a:t>Anthropic</a:t>
            </a:r>
            <a:r>
              <a:rPr lang="en-US" sz="1600" dirty="0"/>
              <a:t> Principle (PAP)</a:t>
            </a:r>
          </a:p>
          <a:p>
            <a:pPr lvl="1">
              <a:spcAft>
                <a:spcPts val="0"/>
              </a:spcAft>
            </a:pPr>
            <a:r>
              <a:rPr lang="en-US" sz="1600" dirty="0"/>
              <a:t>Consistent histories</a:t>
            </a:r>
          </a:p>
          <a:p>
            <a:pPr lvl="1">
              <a:spcAft>
                <a:spcPts val="0"/>
              </a:spcAft>
            </a:pPr>
            <a:r>
              <a:rPr lang="en-US" sz="1600" dirty="0"/>
              <a:t>Objective collapse theories</a:t>
            </a:r>
          </a:p>
          <a:p>
            <a:pPr lvl="1">
              <a:spcAft>
                <a:spcPts val="0"/>
              </a:spcAft>
            </a:pPr>
            <a:r>
              <a:rPr lang="en-US" sz="1600" dirty="0"/>
              <a:t>Many worlds</a:t>
            </a:r>
          </a:p>
          <a:p>
            <a:pPr lvl="1">
              <a:spcAft>
                <a:spcPts val="0"/>
              </a:spcAft>
            </a:pPr>
            <a:r>
              <a:rPr lang="en-US" sz="1600" dirty="0"/>
              <a:t>Many minds</a:t>
            </a:r>
          </a:p>
          <a:p>
            <a:pPr lvl="1">
              <a:spcAft>
                <a:spcPts val="0"/>
              </a:spcAft>
            </a:pPr>
            <a:r>
              <a:rPr lang="en-US" sz="1600" dirty="0"/>
              <a:t>Stochastic mechanics</a:t>
            </a:r>
          </a:p>
          <a:p>
            <a:pPr lvl="1">
              <a:spcAft>
                <a:spcPts val="0"/>
              </a:spcAft>
            </a:pPr>
            <a:r>
              <a:rPr lang="en-US" sz="1600" dirty="0"/>
              <a:t>The </a:t>
            </a:r>
            <a:r>
              <a:rPr lang="en-US" sz="1600" dirty="0" err="1"/>
              <a:t>decoherence</a:t>
            </a:r>
            <a:r>
              <a:rPr lang="en-US" sz="1600" dirty="0"/>
              <a:t> approach</a:t>
            </a:r>
          </a:p>
          <a:p>
            <a:pPr lvl="1">
              <a:spcAft>
                <a:spcPts val="0"/>
              </a:spcAft>
            </a:pPr>
            <a:r>
              <a:rPr lang="en-US" sz="1600" dirty="0"/>
              <a:t>Quantum logic</a:t>
            </a:r>
          </a:p>
          <a:p>
            <a:pPr lvl="1">
              <a:spcAft>
                <a:spcPts val="0"/>
              </a:spcAft>
            </a:pPr>
            <a:r>
              <a:rPr lang="en-US" sz="1600" dirty="0"/>
              <a:t>The </a:t>
            </a:r>
            <a:r>
              <a:rPr lang="en-US" sz="1600" dirty="0" err="1"/>
              <a:t>Bohm</a:t>
            </a:r>
            <a:r>
              <a:rPr lang="en-US" sz="1600" dirty="0"/>
              <a:t> interpretation</a:t>
            </a:r>
          </a:p>
          <a:p>
            <a:pPr lvl="1">
              <a:spcAft>
                <a:spcPts val="0"/>
              </a:spcAft>
            </a:pPr>
            <a:r>
              <a:rPr lang="en-US" sz="1600" dirty="0"/>
              <a:t>Transactional interpretation</a:t>
            </a:r>
          </a:p>
          <a:p>
            <a:pPr lvl="1">
              <a:spcAft>
                <a:spcPts val="0"/>
              </a:spcAft>
            </a:pPr>
            <a:r>
              <a:rPr lang="en-US" sz="1600" dirty="0"/>
              <a:t>Relational quantum mechanics</a:t>
            </a:r>
          </a:p>
          <a:p>
            <a:pPr lvl="1">
              <a:spcAft>
                <a:spcPts val="0"/>
              </a:spcAft>
            </a:pPr>
            <a:r>
              <a:rPr lang="en-US" sz="1600" dirty="0"/>
              <a:t>Modal interpretations of quantum theory</a:t>
            </a:r>
          </a:p>
          <a:p>
            <a:pPr lvl="1">
              <a:spcAft>
                <a:spcPts val="0"/>
              </a:spcAft>
            </a:pPr>
            <a:r>
              <a:rPr lang="en-US" sz="1600" dirty="0"/>
              <a:t>Incomplete measurements</a:t>
            </a:r>
          </a:p>
          <a:p>
            <a:pPr lvl="1">
              <a:spcAft>
                <a:spcPts val="0"/>
              </a:spcAft>
            </a:pPr>
            <a:endParaRPr lang="en-US" sz="1600" dirty="0"/>
          </a:p>
        </p:txBody>
      </p:sp>
      <p:sp>
        <p:nvSpPr>
          <p:cNvPr id="4" name="TextBox 3"/>
          <p:cNvSpPr txBox="1"/>
          <p:nvPr/>
        </p:nvSpPr>
        <p:spPr>
          <a:xfrm>
            <a:off x="4318006" y="2358376"/>
            <a:ext cx="4518592" cy="1200329"/>
          </a:xfrm>
          <a:prstGeom prst="rect">
            <a:avLst/>
          </a:prstGeom>
          <a:noFill/>
          <a:ln>
            <a:solidFill>
              <a:schemeClr val="tx1"/>
            </a:solidFill>
          </a:ln>
        </p:spPr>
        <p:txBody>
          <a:bodyPr wrap="square" rtlCol="0">
            <a:spAutoFit/>
          </a:bodyPr>
          <a:lstStyle/>
          <a:p>
            <a:r>
              <a:rPr lang="en-US" dirty="0"/>
              <a:t>For engineers does it matter? Not really just use it. Calculate and move on. Nothing to</a:t>
            </a:r>
          </a:p>
          <a:p>
            <a:r>
              <a:rPr lang="en-US" dirty="0"/>
              <a:t>see here. </a:t>
            </a:r>
          </a:p>
          <a:p>
            <a:r>
              <a:rPr lang="en-US" dirty="0"/>
              <a:t>But it is really, really interesting.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QM</a:t>
            </a:r>
          </a:p>
        </p:txBody>
      </p:sp>
      <p:sp>
        <p:nvSpPr>
          <p:cNvPr id="3" name="Content Placeholder 2"/>
          <p:cNvSpPr>
            <a:spLocks noGrp="1"/>
          </p:cNvSpPr>
          <p:nvPr>
            <p:ph idx="1"/>
          </p:nvPr>
        </p:nvSpPr>
        <p:spPr/>
        <p:txBody>
          <a:bodyPr/>
          <a:lstStyle/>
          <a:p>
            <a:r>
              <a:rPr lang="en-US" dirty="0"/>
              <a:t>Electron in well</a:t>
            </a:r>
          </a:p>
          <a:p>
            <a:pPr lvl="1"/>
            <a:r>
              <a:rPr lang="en-US" dirty="0"/>
              <a:t>Infinite well</a:t>
            </a:r>
          </a:p>
          <a:p>
            <a:pPr lvl="1"/>
            <a:r>
              <a:rPr lang="en-US" dirty="0"/>
              <a:t>Finite well</a:t>
            </a:r>
          </a:p>
          <a:p>
            <a:pPr lvl="1"/>
            <a:r>
              <a:rPr lang="en-US" dirty="0"/>
              <a:t>Hydrogen atom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Wells</a:t>
            </a:r>
          </a:p>
        </p:txBody>
      </p:sp>
      <p:sp>
        <p:nvSpPr>
          <p:cNvPr id="3" name="Content Placeholder 2"/>
          <p:cNvSpPr>
            <a:spLocks noGrp="1"/>
          </p:cNvSpPr>
          <p:nvPr>
            <p:ph idx="1"/>
          </p:nvPr>
        </p:nvSpPr>
        <p:spPr>
          <a:xfrm>
            <a:off x="856060" y="2249488"/>
            <a:ext cx="4124219" cy="3541712"/>
          </a:xfrm>
        </p:spPr>
        <p:txBody>
          <a:bodyPr>
            <a:normAutofit fontScale="92500" lnSpcReduction="20000"/>
          </a:bodyPr>
          <a:lstStyle/>
          <a:p>
            <a:r>
              <a:rPr lang="en-US" dirty="0"/>
              <a:t>Quantum wells are very important</a:t>
            </a:r>
          </a:p>
          <a:p>
            <a:pPr lvl="1"/>
            <a:r>
              <a:rPr lang="en-US" dirty="0"/>
              <a:t>Materials – electrons in solids</a:t>
            </a:r>
          </a:p>
          <a:p>
            <a:pPr lvl="1"/>
            <a:r>
              <a:rPr lang="en-US" dirty="0"/>
              <a:t>Devices</a:t>
            </a:r>
          </a:p>
          <a:p>
            <a:pPr lvl="2"/>
            <a:r>
              <a:rPr lang="en-US" dirty="0"/>
              <a:t>Lasers</a:t>
            </a:r>
          </a:p>
          <a:p>
            <a:pPr lvl="2"/>
            <a:r>
              <a:rPr lang="en-US" dirty="0"/>
              <a:t>Solar cells</a:t>
            </a:r>
          </a:p>
          <a:p>
            <a:pPr lvl="2"/>
            <a:r>
              <a:rPr lang="en-US" dirty="0"/>
              <a:t>Quantum dots (biomedical)</a:t>
            </a:r>
          </a:p>
        </p:txBody>
      </p:sp>
      <p:pic>
        <p:nvPicPr>
          <p:cNvPr id="4" name="Picture 3"/>
          <p:cNvPicPr>
            <a:picLocks noChangeAspect="1"/>
          </p:cNvPicPr>
          <p:nvPr/>
        </p:nvPicPr>
        <p:blipFill>
          <a:blip r:embed="rId2"/>
          <a:stretch>
            <a:fillRect/>
          </a:stretch>
        </p:blipFill>
        <p:spPr>
          <a:xfrm>
            <a:off x="5448008" y="1781683"/>
            <a:ext cx="3076304" cy="1602448"/>
          </a:xfrm>
          <a:prstGeom prst="rect">
            <a:avLst/>
          </a:prstGeom>
        </p:spPr>
      </p:pic>
      <p:pic>
        <p:nvPicPr>
          <p:cNvPr id="7" name="Picture 6"/>
          <p:cNvPicPr>
            <a:picLocks noChangeAspect="1"/>
          </p:cNvPicPr>
          <p:nvPr/>
        </p:nvPicPr>
        <p:blipFill>
          <a:blip r:embed="rId3"/>
          <a:stretch>
            <a:fillRect/>
          </a:stretch>
        </p:blipFill>
        <p:spPr>
          <a:xfrm>
            <a:off x="5699624" y="3950873"/>
            <a:ext cx="2353523" cy="1757038"/>
          </a:xfrm>
          <a:prstGeom prst="rect">
            <a:avLst/>
          </a:prstGeom>
        </p:spPr>
      </p:pic>
    </p:spTree>
    <p:extLst>
      <p:ext uri="{BB962C8B-B14F-4D97-AF65-F5344CB8AC3E}">
        <p14:creationId xmlns:p14="http://schemas.microsoft.com/office/powerpoint/2010/main" val="786181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7429500" cy="515407"/>
          </a:xfrm>
        </p:spPr>
        <p:txBody>
          <a:bodyPr>
            <a:normAutofit fontScale="90000"/>
          </a:bodyPr>
          <a:lstStyle/>
          <a:p>
            <a:r>
              <a:rPr lang="en-US" dirty="0"/>
              <a:t>Electron in a box</a:t>
            </a:r>
          </a:p>
        </p:txBody>
      </p:sp>
      <p:sp>
        <p:nvSpPr>
          <p:cNvPr id="13" name="Content Placeholder 2"/>
          <p:cNvSpPr>
            <a:spLocks noGrp="1"/>
          </p:cNvSpPr>
          <p:nvPr>
            <p:ph idx="1"/>
          </p:nvPr>
        </p:nvSpPr>
        <p:spPr>
          <a:xfrm>
            <a:off x="457200" y="1600200"/>
            <a:ext cx="4114800" cy="4525963"/>
          </a:xfrm>
        </p:spPr>
        <p:txBody>
          <a:bodyPr>
            <a:normAutofit/>
          </a:bodyPr>
          <a:lstStyle/>
          <a:p>
            <a:r>
              <a:rPr lang="en-US" sz="2400" dirty="0"/>
              <a:t>Infinite potential well</a:t>
            </a:r>
          </a:p>
          <a:p>
            <a:r>
              <a:rPr lang="en-US" sz="2400" dirty="0"/>
              <a:t>Solve SCE-TI</a:t>
            </a:r>
          </a:p>
          <a:p>
            <a:r>
              <a:rPr lang="en-US" sz="2400" dirty="0"/>
              <a:t>BC – no electron outside the box </a:t>
            </a:r>
            <a:r>
              <a:rPr lang="el-GR" sz="2400" dirty="0"/>
              <a:t>ψ = 0</a:t>
            </a:r>
          </a:p>
          <a:p>
            <a:r>
              <a:rPr lang="en-CA" sz="2400" dirty="0" err="1"/>
              <a:t>V(x</a:t>
            </a:r>
            <a:r>
              <a:rPr lang="en-CA" sz="2400" dirty="0"/>
              <a:t> = 0:a)  = 0</a:t>
            </a:r>
          </a:p>
          <a:p>
            <a:r>
              <a:rPr lang="en-CA" sz="2400" dirty="0"/>
              <a:t>Define </a:t>
            </a:r>
            <a:r>
              <a:rPr lang="en-CA" sz="2400" dirty="0" err="1"/>
              <a:t>k</a:t>
            </a:r>
            <a:endParaRPr lang="en-CA" sz="2400" dirty="0"/>
          </a:p>
          <a:p>
            <a:r>
              <a:rPr lang="en-CA" sz="2400" dirty="0"/>
              <a:t>Simple wave equation </a:t>
            </a:r>
          </a:p>
          <a:p>
            <a:r>
              <a:rPr lang="en-CA" sz="2400" dirty="0"/>
              <a:t>We can expect modes for solutions</a:t>
            </a:r>
            <a:endParaRPr lang="en-US" sz="2400" dirty="0"/>
          </a:p>
        </p:txBody>
      </p:sp>
      <p:pic>
        <p:nvPicPr>
          <p:cNvPr id="4" name="Picture 3" descr="lec6pic1.jpg"/>
          <p:cNvPicPr>
            <a:picLocks noChangeAspect="1"/>
          </p:cNvPicPr>
          <p:nvPr/>
        </p:nvPicPr>
        <p:blipFill>
          <a:blip r:embed="rId2"/>
          <a:stretch>
            <a:fillRect/>
          </a:stretch>
        </p:blipFill>
        <p:spPr>
          <a:xfrm>
            <a:off x="5097463" y="2110317"/>
            <a:ext cx="2895600" cy="2235200"/>
          </a:xfrm>
          <a:prstGeom prst="rect">
            <a:avLst/>
          </a:prstGeom>
          <a:solidFill>
            <a:srgbClr val="FFFFFF"/>
          </a:solidFill>
          <a:ln>
            <a:noFill/>
          </a:ln>
        </p:spPr>
      </p:pic>
      <p:pic>
        <p:nvPicPr>
          <p:cNvPr id="7" name="Picture 6" descr="Screen Shot 2014-03-29 at 1.58.48 PM.png"/>
          <p:cNvPicPr>
            <a:picLocks noChangeAspect="1"/>
          </p:cNvPicPr>
          <p:nvPr/>
        </p:nvPicPr>
        <p:blipFill>
          <a:blip r:embed="rId3"/>
          <a:stretch>
            <a:fillRect/>
          </a:stretch>
        </p:blipFill>
        <p:spPr>
          <a:xfrm>
            <a:off x="4735513" y="1246717"/>
            <a:ext cx="3746500" cy="723900"/>
          </a:xfrm>
          <a:prstGeom prst="rect">
            <a:avLst/>
          </a:prstGeom>
          <a:solidFill>
            <a:srgbClr val="FFFFFF"/>
          </a:solidFill>
          <a:ln>
            <a:noFill/>
          </a:ln>
        </p:spPr>
      </p:pic>
      <p:pic>
        <p:nvPicPr>
          <p:cNvPr id="8" name="Picture 7" descr="Screen Shot 2014-03-29 at 1.58.54 PM.png"/>
          <p:cNvPicPr>
            <a:picLocks noChangeAspect="1"/>
          </p:cNvPicPr>
          <p:nvPr/>
        </p:nvPicPr>
        <p:blipFill>
          <a:blip r:embed="rId4"/>
          <a:stretch>
            <a:fillRect/>
          </a:stretch>
        </p:blipFill>
        <p:spPr>
          <a:xfrm>
            <a:off x="5244420" y="4557186"/>
            <a:ext cx="2209800" cy="406400"/>
          </a:xfrm>
          <a:prstGeom prst="rect">
            <a:avLst/>
          </a:prstGeom>
          <a:solidFill>
            <a:srgbClr val="FFFFFF"/>
          </a:solidFill>
          <a:ln>
            <a:noFill/>
          </a:ln>
        </p:spPr>
      </p:pic>
      <p:pic>
        <p:nvPicPr>
          <p:cNvPr id="10" name="Picture 9" descr="Screen Shot 2014-03-29 at 1.59.10 PM.png"/>
          <p:cNvPicPr>
            <a:picLocks noChangeAspect="1"/>
          </p:cNvPicPr>
          <p:nvPr/>
        </p:nvPicPr>
        <p:blipFill>
          <a:blip r:embed="rId5"/>
          <a:stretch>
            <a:fillRect/>
          </a:stretch>
        </p:blipFill>
        <p:spPr>
          <a:xfrm>
            <a:off x="4742260" y="5162550"/>
            <a:ext cx="3543300" cy="533400"/>
          </a:xfrm>
          <a:prstGeom prst="rect">
            <a:avLst/>
          </a:prstGeom>
          <a:solidFill>
            <a:srgbClr val="FFFFFF"/>
          </a:solidFill>
          <a:ln>
            <a:noFill/>
          </a:ln>
        </p:spPr>
      </p:pic>
      <p:pic>
        <p:nvPicPr>
          <p:cNvPr id="11" name="Picture 10" descr="Screen Shot 2014-03-29 at 1.59.19 PM.png"/>
          <p:cNvPicPr>
            <a:picLocks noChangeAspect="1"/>
          </p:cNvPicPr>
          <p:nvPr/>
        </p:nvPicPr>
        <p:blipFill>
          <a:blip r:embed="rId6"/>
          <a:stretch>
            <a:fillRect/>
          </a:stretch>
        </p:blipFill>
        <p:spPr>
          <a:xfrm>
            <a:off x="5451068" y="5856014"/>
            <a:ext cx="2260600" cy="673100"/>
          </a:xfrm>
          <a:prstGeom prst="rect">
            <a:avLst/>
          </a:prstGeom>
          <a:solidFill>
            <a:srgbClr val="FFFFFF"/>
          </a:solidFill>
          <a:ln>
            <a:noFill/>
          </a:ln>
        </p:spPr>
      </p:pic>
      <p:sp>
        <p:nvSpPr>
          <p:cNvPr id="3" name="TextBox 2"/>
          <p:cNvSpPr txBox="1"/>
          <p:nvPr/>
        </p:nvSpPr>
        <p:spPr>
          <a:xfrm>
            <a:off x="6561834" y="5878973"/>
            <a:ext cx="275661" cy="307777"/>
          </a:xfrm>
          <a:prstGeom prst="rect">
            <a:avLst/>
          </a:prstGeom>
          <a:noFill/>
        </p:spPr>
        <p:txBody>
          <a:bodyPr wrap="none" rtlCol="0">
            <a:spAutoFit/>
          </a:bodyPr>
          <a:lstStyle/>
          <a:p>
            <a:r>
              <a:rPr lang="en-US" sz="1400" dirty="0"/>
              <a:t>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3534515" cy="981074"/>
          </a:xfrm>
        </p:spPr>
        <p:txBody>
          <a:bodyPr/>
          <a:lstStyle/>
          <a:p>
            <a:r>
              <a:rPr lang="en-US" dirty="0"/>
              <a:t>Quantization</a:t>
            </a:r>
          </a:p>
        </p:txBody>
      </p:sp>
      <p:sp>
        <p:nvSpPr>
          <p:cNvPr id="3" name="Content Placeholder 2"/>
          <p:cNvSpPr>
            <a:spLocks noGrp="1"/>
          </p:cNvSpPr>
          <p:nvPr>
            <p:ph idx="1"/>
          </p:nvPr>
        </p:nvSpPr>
        <p:spPr>
          <a:xfrm>
            <a:off x="457200" y="1600200"/>
            <a:ext cx="4114800" cy="4525963"/>
          </a:xfrm>
        </p:spPr>
        <p:txBody>
          <a:bodyPr>
            <a:normAutofit/>
          </a:bodyPr>
          <a:lstStyle/>
          <a:p>
            <a:r>
              <a:rPr lang="en-US" sz="2400" dirty="0"/>
              <a:t>Use complex exponential wave solution.</a:t>
            </a:r>
          </a:p>
          <a:p>
            <a:r>
              <a:rPr lang="en-US" sz="2400" dirty="0"/>
              <a:t>Apply BC</a:t>
            </a:r>
          </a:p>
          <a:p>
            <a:pPr lvl="1"/>
            <a:r>
              <a:rPr lang="en-US" sz="2000" dirty="0"/>
              <a:t>sin solution due to odd solution being needed</a:t>
            </a:r>
          </a:p>
          <a:p>
            <a:pPr lvl="1"/>
            <a:r>
              <a:rPr lang="en-US" sz="2000" dirty="0"/>
              <a:t>Quantization due to BC</a:t>
            </a:r>
          </a:p>
          <a:p>
            <a:r>
              <a:rPr lang="en-US" sz="2400" dirty="0"/>
              <a:t>Normalization ensures 1 electron in the box  </a:t>
            </a:r>
          </a:p>
        </p:txBody>
      </p:sp>
      <p:pic>
        <p:nvPicPr>
          <p:cNvPr id="4" name="Picture 3" descr="Screen Shot 2014-03-29 at 1.59.19 PM.png"/>
          <p:cNvPicPr>
            <a:picLocks noChangeAspect="1"/>
          </p:cNvPicPr>
          <p:nvPr/>
        </p:nvPicPr>
        <p:blipFill>
          <a:blip r:embed="rId2"/>
          <a:stretch>
            <a:fillRect/>
          </a:stretch>
        </p:blipFill>
        <p:spPr>
          <a:xfrm>
            <a:off x="4842933" y="1066800"/>
            <a:ext cx="2260600" cy="673100"/>
          </a:xfrm>
          <a:prstGeom prst="rect">
            <a:avLst/>
          </a:prstGeom>
        </p:spPr>
      </p:pic>
      <p:pic>
        <p:nvPicPr>
          <p:cNvPr id="5" name="Picture 4" descr="Screen Shot 2014-03-29 at 1.59.25 PM.png"/>
          <p:cNvPicPr>
            <a:picLocks noChangeAspect="1"/>
          </p:cNvPicPr>
          <p:nvPr/>
        </p:nvPicPr>
        <p:blipFill>
          <a:blip r:embed="rId3"/>
          <a:stretch>
            <a:fillRect/>
          </a:stretch>
        </p:blipFill>
        <p:spPr>
          <a:xfrm>
            <a:off x="4390575" y="2097089"/>
            <a:ext cx="3810000" cy="495300"/>
          </a:xfrm>
          <a:prstGeom prst="rect">
            <a:avLst/>
          </a:prstGeom>
        </p:spPr>
      </p:pic>
      <p:pic>
        <p:nvPicPr>
          <p:cNvPr id="6" name="Picture 5" descr="Screen Shot 2014-03-29 at 1.59.30 PM.png"/>
          <p:cNvPicPr>
            <a:picLocks noChangeAspect="1"/>
          </p:cNvPicPr>
          <p:nvPr/>
        </p:nvPicPr>
        <p:blipFill>
          <a:blip r:embed="rId4"/>
          <a:stretch>
            <a:fillRect/>
          </a:stretch>
        </p:blipFill>
        <p:spPr>
          <a:xfrm>
            <a:off x="4332060" y="2936418"/>
            <a:ext cx="4495800" cy="1663700"/>
          </a:xfrm>
          <a:prstGeom prst="rect">
            <a:avLst/>
          </a:prstGeom>
        </p:spPr>
      </p:pic>
      <p:pic>
        <p:nvPicPr>
          <p:cNvPr id="7" name="Picture 6" descr="Screen Shot 2014-03-29 at 1.59.42 PM.png"/>
          <p:cNvPicPr>
            <a:picLocks noChangeAspect="1"/>
          </p:cNvPicPr>
          <p:nvPr/>
        </p:nvPicPr>
        <p:blipFill>
          <a:blip r:embed="rId5"/>
          <a:stretch>
            <a:fillRect/>
          </a:stretch>
        </p:blipFill>
        <p:spPr>
          <a:xfrm>
            <a:off x="4332060" y="4829932"/>
            <a:ext cx="4775200" cy="1663700"/>
          </a:xfrm>
          <a:prstGeom prst="rect">
            <a:avLst/>
          </a:prstGeom>
        </p:spPr>
      </p:pic>
      <p:pic>
        <p:nvPicPr>
          <p:cNvPr id="8" name="Picture 7" descr="Screen Shot 2014-03-29 at 1.59.51 PM.png"/>
          <p:cNvPicPr>
            <a:picLocks noChangeAspect="1"/>
          </p:cNvPicPr>
          <p:nvPr/>
        </p:nvPicPr>
        <p:blipFill>
          <a:blip r:embed="rId6"/>
          <a:stretch>
            <a:fillRect/>
          </a:stretch>
        </p:blipFill>
        <p:spPr>
          <a:xfrm>
            <a:off x="1171273" y="5655432"/>
            <a:ext cx="2844800" cy="838200"/>
          </a:xfrm>
          <a:prstGeom prst="rect">
            <a:avLst/>
          </a:prstGeom>
        </p:spPr>
      </p:pic>
      <p:sp>
        <p:nvSpPr>
          <p:cNvPr id="12" name="TextBox 11"/>
          <p:cNvSpPr txBox="1"/>
          <p:nvPr/>
        </p:nvSpPr>
        <p:spPr>
          <a:xfrm>
            <a:off x="5926815" y="1093088"/>
            <a:ext cx="275661" cy="450618"/>
          </a:xfrm>
          <a:prstGeom prst="rect">
            <a:avLst/>
          </a:prstGeom>
          <a:noFill/>
        </p:spPr>
        <p:txBody>
          <a:bodyPr wrap="none" rtlCol="0">
            <a:spAutoFit/>
          </a:bodyPr>
          <a:lstStyle/>
          <a:p>
            <a:r>
              <a:rPr lang="en-US" sz="1400" dirty="0"/>
              <a:t>2</a:t>
            </a:r>
          </a:p>
        </p:txBody>
      </p:sp>
      <p:sp>
        <p:nvSpPr>
          <p:cNvPr id="10" name="TextBox 9"/>
          <p:cNvSpPr txBox="1"/>
          <p:nvPr/>
        </p:nvSpPr>
        <p:spPr>
          <a:xfrm>
            <a:off x="6991728" y="4829932"/>
            <a:ext cx="1050400" cy="369332"/>
          </a:xfrm>
          <a:prstGeom prst="rect">
            <a:avLst/>
          </a:prstGeom>
          <a:noFill/>
        </p:spPr>
        <p:txBody>
          <a:bodyPr wrap="none" rtlCol="0">
            <a:spAutoFit/>
          </a:bodyPr>
          <a:lstStyle/>
          <a:p>
            <a:r>
              <a:rPr lang="en-US" dirty="0"/>
              <a:t>E missing</a:t>
            </a:r>
          </a:p>
        </p:txBody>
      </p:sp>
      <p:cxnSp>
        <p:nvCxnSpPr>
          <p:cNvPr id="13" name="Straight Arrow Connector 12"/>
          <p:cNvCxnSpPr/>
          <p:nvPr/>
        </p:nvCxnSpPr>
        <p:spPr>
          <a:xfrm rot="10800000" flipV="1">
            <a:off x="6497568" y="5080161"/>
            <a:ext cx="494160" cy="400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037" y="274638"/>
            <a:ext cx="3739848" cy="668791"/>
          </a:xfrm>
        </p:spPr>
        <p:txBody>
          <a:bodyPr>
            <a:normAutofit fontScale="90000"/>
          </a:bodyPr>
          <a:lstStyle/>
          <a:p>
            <a:r>
              <a:rPr lang="en-US" dirty="0"/>
              <a:t>Modes</a:t>
            </a:r>
          </a:p>
        </p:txBody>
      </p:sp>
      <p:sp>
        <p:nvSpPr>
          <p:cNvPr id="3" name="Content Placeholder 2"/>
          <p:cNvSpPr>
            <a:spLocks noGrp="1"/>
          </p:cNvSpPr>
          <p:nvPr>
            <p:ph idx="1"/>
          </p:nvPr>
        </p:nvSpPr>
        <p:spPr>
          <a:xfrm>
            <a:off x="769802" y="943429"/>
            <a:ext cx="4313769" cy="1601760"/>
          </a:xfrm>
        </p:spPr>
        <p:txBody>
          <a:bodyPr>
            <a:normAutofit lnSpcReduction="10000"/>
          </a:bodyPr>
          <a:lstStyle/>
          <a:p>
            <a:r>
              <a:rPr lang="en-US" sz="2400" dirty="0"/>
              <a:t>Set of valid solutions. </a:t>
            </a:r>
          </a:p>
          <a:p>
            <a:r>
              <a:rPr lang="en-US" sz="2400" dirty="0"/>
              <a:t>Superposition can be used to form wave packet</a:t>
            </a:r>
          </a:p>
          <a:p>
            <a:r>
              <a:rPr lang="en-US" sz="2400" dirty="0"/>
              <a:t>Non classical behavior</a:t>
            </a:r>
          </a:p>
        </p:txBody>
      </p:sp>
      <p:pic>
        <p:nvPicPr>
          <p:cNvPr id="4" name="Picture 3" descr="lec6pic2.jpg"/>
          <p:cNvPicPr>
            <a:picLocks noChangeAspect="1"/>
          </p:cNvPicPr>
          <p:nvPr/>
        </p:nvPicPr>
        <p:blipFill>
          <a:blip r:embed="rId2"/>
          <a:stretch>
            <a:fillRect/>
          </a:stretch>
        </p:blipFill>
        <p:spPr>
          <a:xfrm>
            <a:off x="5083571" y="938250"/>
            <a:ext cx="3636747" cy="2661677"/>
          </a:xfrm>
          <a:prstGeom prst="rect">
            <a:avLst/>
          </a:prstGeom>
        </p:spPr>
      </p:pic>
      <p:pic>
        <p:nvPicPr>
          <p:cNvPr id="5" name="Picture 4" descr="Screen Shot 2014-03-29 at 1.59.59 PM.png"/>
          <p:cNvPicPr>
            <a:picLocks noChangeAspect="1"/>
          </p:cNvPicPr>
          <p:nvPr/>
        </p:nvPicPr>
        <p:blipFill>
          <a:blip r:embed="rId3"/>
          <a:stretch>
            <a:fillRect/>
          </a:stretch>
        </p:blipFill>
        <p:spPr>
          <a:xfrm>
            <a:off x="1462921" y="4158410"/>
            <a:ext cx="6616095" cy="2570878"/>
          </a:xfrm>
          <a:prstGeom prst="rect">
            <a:avLst/>
          </a:prstGeom>
        </p:spPr>
      </p:pic>
      <p:pic>
        <p:nvPicPr>
          <p:cNvPr id="7" name="Picture 6" descr="Screen Shot 2014-03-29 at 2.08.14 PM.png"/>
          <p:cNvPicPr>
            <a:picLocks noChangeAspect="1"/>
          </p:cNvPicPr>
          <p:nvPr/>
        </p:nvPicPr>
        <p:blipFill>
          <a:blip r:embed="rId4"/>
          <a:stretch>
            <a:fillRect/>
          </a:stretch>
        </p:blipFill>
        <p:spPr>
          <a:xfrm>
            <a:off x="164283" y="2732378"/>
            <a:ext cx="4834618" cy="127975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6205140" cy="735541"/>
          </a:xfrm>
        </p:spPr>
        <p:txBody>
          <a:bodyPr>
            <a:normAutofit fontScale="90000"/>
          </a:bodyPr>
          <a:lstStyle/>
          <a:p>
            <a:r>
              <a:rPr lang="en-US" dirty="0"/>
              <a:t>Finite Box</a:t>
            </a:r>
          </a:p>
        </p:txBody>
      </p:sp>
      <p:sp>
        <p:nvSpPr>
          <p:cNvPr id="3" name="Content Placeholder 2"/>
          <p:cNvSpPr>
            <a:spLocks noGrp="1"/>
          </p:cNvSpPr>
          <p:nvPr>
            <p:ph idx="1"/>
          </p:nvPr>
        </p:nvSpPr>
        <p:spPr>
          <a:xfrm>
            <a:off x="457200" y="1600200"/>
            <a:ext cx="4665585" cy="4525963"/>
          </a:xfrm>
        </p:spPr>
        <p:txBody>
          <a:bodyPr>
            <a:normAutofit/>
          </a:bodyPr>
          <a:lstStyle/>
          <a:p>
            <a:r>
              <a:rPr lang="en-US" sz="2400" dirty="0"/>
              <a:t>If the box is finite in height then the solution is a little more complex.</a:t>
            </a:r>
          </a:p>
          <a:p>
            <a:r>
              <a:rPr lang="en-US" sz="2400" dirty="0"/>
              <a:t>Two cases:</a:t>
            </a:r>
            <a:endParaRPr lang="en-US" sz="1600" dirty="0"/>
          </a:p>
          <a:p>
            <a:pPr lvl="1"/>
            <a:r>
              <a:rPr lang="en-US" sz="2000" dirty="0"/>
              <a:t>Bound (E &lt; V</a:t>
            </a:r>
            <a:r>
              <a:rPr lang="en-US" sz="2000" baseline="-25000" dirty="0"/>
              <a:t>0</a:t>
            </a:r>
            <a:r>
              <a:rPr lang="en-US" sz="2000" dirty="0"/>
              <a:t>)</a:t>
            </a:r>
          </a:p>
          <a:p>
            <a:pPr lvl="1"/>
            <a:r>
              <a:rPr lang="en-US" sz="2000" dirty="0"/>
              <a:t>Unbound (E &gt; V</a:t>
            </a:r>
            <a:r>
              <a:rPr lang="en-US" sz="2000" baseline="-25000" dirty="0"/>
              <a:t>0</a:t>
            </a:r>
            <a:r>
              <a:rPr lang="en-US" sz="2000" dirty="0"/>
              <a:t>)</a:t>
            </a:r>
          </a:p>
          <a:p>
            <a:r>
              <a:rPr lang="en-US" sz="2400" dirty="0"/>
              <a:t>Bound is very similar to infinite box.</a:t>
            </a:r>
          </a:p>
          <a:p>
            <a:r>
              <a:rPr lang="en-US" sz="2400" dirty="0"/>
              <a:t>Unbound is similar to free electron</a:t>
            </a:r>
          </a:p>
        </p:txBody>
      </p:sp>
      <p:pic>
        <p:nvPicPr>
          <p:cNvPr id="4" name="Picture 3" descr="lec8pic1.jpg"/>
          <p:cNvPicPr>
            <a:picLocks noChangeAspect="1"/>
          </p:cNvPicPr>
          <p:nvPr/>
        </p:nvPicPr>
        <p:blipFill>
          <a:blip r:embed="rId2"/>
          <a:stretch>
            <a:fillRect/>
          </a:stretch>
        </p:blipFill>
        <p:spPr>
          <a:xfrm>
            <a:off x="4932613" y="2396067"/>
            <a:ext cx="3500187" cy="22312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55776"/>
            <a:ext cx="7429500" cy="1477963"/>
          </a:xfrm>
        </p:spPr>
        <p:txBody>
          <a:bodyPr/>
          <a:lstStyle/>
          <a:p>
            <a:r>
              <a:rPr lang="en-US" dirty="0"/>
              <a:t>The Start of QM</a:t>
            </a:r>
          </a:p>
        </p:txBody>
      </p:sp>
      <p:sp>
        <p:nvSpPr>
          <p:cNvPr id="3" name="Content Placeholder 2"/>
          <p:cNvSpPr>
            <a:spLocks noGrp="1"/>
          </p:cNvSpPr>
          <p:nvPr>
            <p:ph idx="1"/>
          </p:nvPr>
        </p:nvSpPr>
        <p:spPr>
          <a:xfrm>
            <a:off x="457200" y="1600200"/>
            <a:ext cx="4168974" cy="4525963"/>
          </a:xfrm>
        </p:spPr>
        <p:txBody>
          <a:bodyPr>
            <a:normAutofit/>
          </a:bodyPr>
          <a:lstStyle/>
          <a:p>
            <a:r>
              <a:rPr lang="en-US" sz="2000" dirty="0"/>
              <a:t>In 1924 De Broglie proposed that wave-particle duality did not belong to light only and that  matter (particles) could also exhibit wave-particle duality. </a:t>
            </a:r>
          </a:p>
          <a:p>
            <a:r>
              <a:rPr lang="en-US" sz="2000" dirty="0"/>
              <a:t>The famous de Broglie's wavelength relation is:</a:t>
            </a:r>
          </a:p>
          <a:p>
            <a:pPr lvl="1"/>
            <a:r>
              <a:rPr lang="en-US" sz="1600" dirty="0"/>
              <a:t> </a:t>
            </a:r>
            <a:r>
              <a:rPr lang="el-GR" sz="1600" dirty="0"/>
              <a:t>λ = </a:t>
            </a:r>
            <a:r>
              <a:rPr lang="en-CA" sz="1600" dirty="0" err="1"/>
              <a:t>h/p</a:t>
            </a:r>
            <a:r>
              <a:rPr lang="en-CA" sz="1600" dirty="0"/>
              <a:t> = </a:t>
            </a:r>
            <a:r>
              <a:rPr lang="en-CA" sz="1600" dirty="0" err="1"/>
              <a:t>h/mv</a:t>
            </a:r>
            <a:endParaRPr lang="en-CA" sz="1600" dirty="0"/>
          </a:p>
          <a:p>
            <a:r>
              <a:rPr lang="en-US" sz="2000" dirty="0"/>
              <a:t>Inspired by Einstein’s theory in photoelectric effect i.e. E = hf. He described an electron as a standing wave around the circumference of an atomic orbit </a:t>
            </a:r>
          </a:p>
          <a:p>
            <a:endParaRPr lang="en-US" sz="2000" dirty="0"/>
          </a:p>
        </p:txBody>
      </p:sp>
      <p:pic>
        <p:nvPicPr>
          <p:cNvPr id="4" name="Picture 3" descr="lec3p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4346" y="1594831"/>
            <a:ext cx="2656943" cy="2480401"/>
          </a:xfrm>
          <a:prstGeom prst="rect">
            <a:avLst/>
          </a:prstGeom>
        </p:spPr>
      </p:pic>
      <p:pic>
        <p:nvPicPr>
          <p:cNvPr id="5" name="Picture 4" descr="Standing.jpg"/>
          <p:cNvPicPr>
            <a:picLocks noChangeAspect="1"/>
          </p:cNvPicPr>
          <p:nvPr/>
        </p:nvPicPr>
        <p:blipFill>
          <a:blip r:embed="rId3"/>
          <a:stretch>
            <a:fillRect/>
          </a:stretch>
        </p:blipFill>
        <p:spPr>
          <a:xfrm>
            <a:off x="4810445" y="4349137"/>
            <a:ext cx="3475115" cy="1222726"/>
          </a:xfrm>
          <a:prstGeom prst="rect">
            <a:avLst/>
          </a:prstGeom>
        </p:spPr>
      </p:pic>
    </p:spTree>
    <p:extLst>
      <p:ext uri="{BB962C8B-B14F-4D97-AF65-F5344CB8AC3E}">
        <p14:creationId xmlns:p14="http://schemas.microsoft.com/office/powerpoint/2010/main" val="69914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6653873" cy="583141"/>
          </a:xfrm>
        </p:spPr>
        <p:txBody>
          <a:bodyPr>
            <a:normAutofit fontScale="90000"/>
          </a:bodyPr>
          <a:lstStyle/>
          <a:p>
            <a:r>
              <a:rPr lang="en-US" dirty="0"/>
              <a:t>Bound finite well solutions</a:t>
            </a:r>
          </a:p>
        </p:txBody>
      </p:sp>
      <p:sp>
        <p:nvSpPr>
          <p:cNvPr id="3" name="Content Placeholder 2"/>
          <p:cNvSpPr>
            <a:spLocks noGrp="1"/>
          </p:cNvSpPr>
          <p:nvPr>
            <p:ph idx="1"/>
          </p:nvPr>
        </p:nvSpPr>
        <p:spPr>
          <a:xfrm>
            <a:off x="457200" y="1600200"/>
            <a:ext cx="4099247" cy="4525963"/>
          </a:xfrm>
        </p:spPr>
        <p:txBody>
          <a:bodyPr>
            <a:normAutofit lnSpcReduction="10000"/>
          </a:bodyPr>
          <a:lstStyle/>
          <a:p>
            <a:r>
              <a:rPr lang="en-US" sz="2400" dirty="0"/>
              <a:t>Very similar to infinite well.</a:t>
            </a:r>
          </a:p>
          <a:p>
            <a:r>
              <a:rPr lang="en-US" sz="2400" dirty="0"/>
              <a:t>Modes and quantization.</a:t>
            </a:r>
          </a:p>
          <a:p>
            <a:r>
              <a:rPr lang="en-US" sz="2400" dirty="0"/>
              <a:t>Penetration into the sidewall areas. Very non-classical as </a:t>
            </a:r>
          </a:p>
          <a:p>
            <a:pPr lvl="1"/>
            <a:r>
              <a:rPr lang="en-US" sz="2000" dirty="0"/>
              <a:t>E &lt; V</a:t>
            </a:r>
            <a:r>
              <a:rPr lang="en-US" sz="2000" baseline="-25000" dirty="0"/>
              <a:t>0</a:t>
            </a:r>
          </a:p>
          <a:p>
            <a:r>
              <a:rPr lang="en-US" sz="2400" dirty="0"/>
              <a:t>Maximum E</a:t>
            </a:r>
            <a:r>
              <a:rPr lang="en-US" sz="2400" baseline="-25000" dirty="0"/>
              <a:t>n</a:t>
            </a:r>
            <a:r>
              <a:rPr lang="en-US" sz="2400" dirty="0"/>
              <a:t> for which the quantization is maintained.</a:t>
            </a:r>
          </a:p>
          <a:p>
            <a:r>
              <a:rPr lang="en-US" sz="2400" dirty="0"/>
              <a:t>Again superposition allows for wave-packet from summation of modes. Electron with multiple energies!   </a:t>
            </a:r>
          </a:p>
        </p:txBody>
      </p:sp>
      <p:pic>
        <p:nvPicPr>
          <p:cNvPr id="4" name="Picture 3" descr="lec8pic2.jpg"/>
          <p:cNvPicPr>
            <a:picLocks noChangeAspect="1"/>
          </p:cNvPicPr>
          <p:nvPr/>
        </p:nvPicPr>
        <p:blipFill>
          <a:blip r:embed="rId2"/>
          <a:stretch>
            <a:fillRect/>
          </a:stretch>
        </p:blipFill>
        <p:spPr>
          <a:xfrm>
            <a:off x="5457440" y="1600200"/>
            <a:ext cx="2636740" cy="2363219"/>
          </a:xfrm>
          <a:prstGeom prst="rect">
            <a:avLst/>
          </a:prstGeom>
        </p:spPr>
      </p:pic>
      <p:pic>
        <p:nvPicPr>
          <p:cNvPr id="5" name="Picture 4" descr="lec8pic3.jpg"/>
          <p:cNvPicPr>
            <a:picLocks noChangeAspect="1"/>
          </p:cNvPicPr>
          <p:nvPr/>
        </p:nvPicPr>
        <p:blipFill>
          <a:blip r:embed="rId3"/>
          <a:stretch>
            <a:fillRect/>
          </a:stretch>
        </p:blipFill>
        <p:spPr>
          <a:xfrm>
            <a:off x="5457440" y="4082710"/>
            <a:ext cx="2636740" cy="255397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5908807" cy="659341"/>
          </a:xfrm>
        </p:spPr>
        <p:txBody>
          <a:bodyPr>
            <a:normAutofit fontScale="90000"/>
          </a:bodyPr>
          <a:lstStyle/>
          <a:p>
            <a:r>
              <a:rPr lang="en-US" dirty="0"/>
              <a:t>Unbound states E &gt; V</a:t>
            </a:r>
            <a:r>
              <a:rPr lang="en-US" baseline="-25000" dirty="0"/>
              <a:t>0</a:t>
            </a:r>
            <a:endParaRPr lang="en-US" dirty="0"/>
          </a:p>
        </p:txBody>
      </p:sp>
      <p:sp>
        <p:nvSpPr>
          <p:cNvPr id="3" name="Content Placeholder 2"/>
          <p:cNvSpPr>
            <a:spLocks noGrp="1"/>
          </p:cNvSpPr>
          <p:nvPr>
            <p:ph idx="1"/>
          </p:nvPr>
        </p:nvSpPr>
        <p:spPr>
          <a:xfrm>
            <a:off x="457200" y="1600200"/>
            <a:ext cx="4151086" cy="4525963"/>
          </a:xfrm>
        </p:spPr>
        <p:txBody>
          <a:bodyPr>
            <a:normAutofit/>
          </a:bodyPr>
          <a:lstStyle/>
          <a:p>
            <a:r>
              <a:rPr lang="en-US" sz="2400" dirty="0"/>
              <a:t>Unbound states are purely oscillatory.</a:t>
            </a:r>
          </a:p>
          <a:p>
            <a:r>
              <a:rPr lang="en-US" sz="2400" dirty="0"/>
              <a:t>Two spatial frequencies k</a:t>
            </a:r>
            <a:r>
              <a:rPr lang="en-US" sz="2400" baseline="-25000" dirty="0"/>
              <a:t>1</a:t>
            </a:r>
            <a:r>
              <a:rPr lang="en-US" sz="2400" dirty="0"/>
              <a:t> and k</a:t>
            </a:r>
            <a:r>
              <a:rPr lang="en-US" sz="2400" baseline="-25000" dirty="0"/>
              <a:t>2</a:t>
            </a:r>
          </a:p>
          <a:p>
            <a:r>
              <a:rPr lang="en-US" sz="2400" dirty="0"/>
              <a:t> Not quantized </a:t>
            </a:r>
          </a:p>
        </p:txBody>
      </p:sp>
      <p:pic>
        <p:nvPicPr>
          <p:cNvPr id="4" name="Picture 3" descr="Screen Shot 2014-03-29 at 2.22.09 PM.png"/>
          <p:cNvPicPr>
            <a:picLocks noChangeAspect="1"/>
          </p:cNvPicPr>
          <p:nvPr/>
        </p:nvPicPr>
        <p:blipFill>
          <a:blip r:embed="rId2"/>
          <a:stretch>
            <a:fillRect/>
          </a:stretch>
        </p:blipFill>
        <p:spPr>
          <a:xfrm>
            <a:off x="4608286" y="1487505"/>
            <a:ext cx="4453700" cy="4414972"/>
          </a:xfrm>
          <a:prstGeom prst="rect">
            <a:avLst/>
          </a:prstGeom>
        </p:spPr>
      </p:pic>
      <p:pic>
        <p:nvPicPr>
          <p:cNvPr id="5" name="Picture 4" descr="lec8pic4.jpg"/>
          <p:cNvPicPr>
            <a:picLocks noChangeAspect="1"/>
          </p:cNvPicPr>
          <p:nvPr/>
        </p:nvPicPr>
        <p:blipFill>
          <a:blip r:embed="rId3"/>
          <a:stretch>
            <a:fillRect/>
          </a:stretch>
        </p:blipFill>
        <p:spPr>
          <a:xfrm>
            <a:off x="1140691" y="4241800"/>
            <a:ext cx="2956584" cy="22174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6645407" cy="777874"/>
          </a:xfrm>
        </p:spPr>
        <p:txBody>
          <a:bodyPr/>
          <a:lstStyle/>
          <a:p>
            <a:r>
              <a:rPr lang="en-US" dirty="0"/>
              <a:t>Finite Well – Energy states </a:t>
            </a:r>
          </a:p>
        </p:txBody>
      </p:sp>
      <p:sp>
        <p:nvSpPr>
          <p:cNvPr id="3" name="Content Placeholder 2"/>
          <p:cNvSpPr>
            <a:spLocks noGrp="1"/>
          </p:cNvSpPr>
          <p:nvPr>
            <p:ph idx="1"/>
          </p:nvPr>
        </p:nvSpPr>
        <p:spPr>
          <a:xfrm>
            <a:off x="457200" y="1600200"/>
            <a:ext cx="3893306" cy="4525963"/>
          </a:xfrm>
        </p:spPr>
        <p:txBody>
          <a:bodyPr>
            <a:noAutofit/>
          </a:bodyPr>
          <a:lstStyle/>
          <a:p>
            <a:r>
              <a:rPr lang="en-US" sz="2000" dirty="0"/>
              <a:t>Two distinct regimes:</a:t>
            </a:r>
          </a:p>
          <a:p>
            <a:pPr lvl="1"/>
            <a:r>
              <a:rPr lang="en-US" sz="2000" dirty="0"/>
              <a:t>Bound states:</a:t>
            </a:r>
          </a:p>
          <a:p>
            <a:pPr lvl="2"/>
            <a:r>
              <a:rPr lang="en-US" sz="2000" dirty="0"/>
              <a:t>E &lt; V</a:t>
            </a:r>
            <a:r>
              <a:rPr lang="en-US" sz="2000" baseline="-25000" dirty="0"/>
              <a:t>0</a:t>
            </a:r>
          </a:p>
          <a:p>
            <a:pPr lvl="2"/>
            <a:r>
              <a:rPr lang="en-US" sz="2000" dirty="0"/>
              <a:t>Modes for wave-function</a:t>
            </a:r>
          </a:p>
          <a:p>
            <a:pPr lvl="2"/>
            <a:r>
              <a:rPr lang="en-US" sz="2000" dirty="0"/>
              <a:t>Quantized energy and momentums</a:t>
            </a:r>
          </a:p>
          <a:p>
            <a:pPr lvl="1"/>
            <a:r>
              <a:rPr lang="en-US" sz="2000" dirty="0"/>
              <a:t>Unbound states:</a:t>
            </a:r>
          </a:p>
          <a:p>
            <a:pPr lvl="2"/>
            <a:r>
              <a:rPr lang="en-US" sz="2000" dirty="0"/>
              <a:t>E &gt; V</a:t>
            </a:r>
            <a:r>
              <a:rPr lang="en-US" sz="2000" baseline="-25000" dirty="0"/>
              <a:t>0</a:t>
            </a:r>
            <a:endParaRPr lang="en-US" sz="2000" dirty="0"/>
          </a:p>
          <a:p>
            <a:pPr lvl="2"/>
            <a:r>
              <a:rPr lang="en-US" sz="2000" dirty="0"/>
              <a:t>Travelling wave solution</a:t>
            </a:r>
          </a:p>
          <a:p>
            <a:pPr lvl="2"/>
            <a:r>
              <a:rPr lang="en-US" sz="2000" dirty="0"/>
              <a:t>Continuous energies and momentums</a:t>
            </a:r>
          </a:p>
        </p:txBody>
      </p:sp>
      <p:pic>
        <p:nvPicPr>
          <p:cNvPr id="5" name="Picture 4" descr="lec8pic5.jpg"/>
          <p:cNvPicPr>
            <a:picLocks noChangeAspect="1"/>
          </p:cNvPicPr>
          <p:nvPr/>
        </p:nvPicPr>
        <p:blipFill>
          <a:blip r:embed="rId2"/>
          <a:stretch>
            <a:fillRect/>
          </a:stretch>
        </p:blipFill>
        <p:spPr>
          <a:xfrm>
            <a:off x="5213047" y="2357165"/>
            <a:ext cx="2820609" cy="291308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52474"/>
          </a:xfrm>
        </p:spPr>
        <p:txBody>
          <a:bodyPr>
            <a:normAutofit fontScale="90000"/>
          </a:bodyPr>
          <a:lstStyle/>
          <a:p>
            <a:r>
              <a:rPr lang="en-US" dirty="0"/>
              <a:t>The Hydrogen Atom- Spherical Symmetry</a:t>
            </a:r>
          </a:p>
        </p:txBody>
      </p:sp>
      <p:sp>
        <p:nvSpPr>
          <p:cNvPr id="3" name="Content Placeholder 2"/>
          <p:cNvSpPr>
            <a:spLocks noGrp="1"/>
          </p:cNvSpPr>
          <p:nvPr>
            <p:ph idx="1"/>
          </p:nvPr>
        </p:nvSpPr>
        <p:spPr>
          <a:xfrm>
            <a:off x="856060" y="1557867"/>
            <a:ext cx="7429500" cy="4233333"/>
          </a:xfrm>
        </p:spPr>
        <p:txBody>
          <a:bodyPr/>
          <a:lstStyle/>
          <a:p>
            <a:r>
              <a:rPr lang="en-US" dirty="0"/>
              <a:t>A special and 3D case of the bound electron in a well is an atom.  </a:t>
            </a:r>
          </a:p>
          <a:p>
            <a:r>
              <a:rPr lang="en-US" dirty="0"/>
              <a:t>For an isolated Hydrogen atom, has one electron bounded to its nucleus by coulomb force</a:t>
            </a:r>
          </a:p>
        </p:txBody>
      </p:sp>
      <p:pic>
        <p:nvPicPr>
          <p:cNvPr id="5" name="Picture 4"/>
          <p:cNvPicPr>
            <a:picLocks noChangeAspect="1"/>
          </p:cNvPicPr>
          <p:nvPr/>
        </p:nvPicPr>
        <p:blipFill>
          <a:blip r:embed="rId2"/>
          <a:stretch>
            <a:fillRect/>
          </a:stretch>
        </p:blipFill>
        <p:spPr>
          <a:xfrm>
            <a:off x="4925724" y="3990046"/>
            <a:ext cx="2489200" cy="23149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52474"/>
          </a:xfrm>
        </p:spPr>
        <p:txBody>
          <a:bodyPr>
            <a:normAutofit fontScale="90000"/>
          </a:bodyPr>
          <a:lstStyle/>
          <a:p>
            <a:r>
              <a:rPr lang="en-US" dirty="0"/>
              <a:t>The Hydrogen Atom- Spherical Symmetry</a:t>
            </a:r>
          </a:p>
        </p:txBody>
      </p:sp>
      <p:sp>
        <p:nvSpPr>
          <p:cNvPr id="3" name="Content Placeholder 2"/>
          <p:cNvSpPr>
            <a:spLocks noGrp="1"/>
          </p:cNvSpPr>
          <p:nvPr>
            <p:ph idx="1"/>
          </p:nvPr>
        </p:nvSpPr>
        <p:spPr>
          <a:xfrm>
            <a:off x="856060" y="1557868"/>
            <a:ext cx="3556014" cy="2835392"/>
          </a:xfrm>
        </p:spPr>
        <p:txBody>
          <a:bodyPr>
            <a:normAutofit fontScale="92500"/>
          </a:bodyPr>
          <a:lstStyle/>
          <a:p>
            <a:r>
              <a:rPr lang="en-US" dirty="0"/>
              <a:t>Using Schrodinger’s equation we can analytically find the </a:t>
            </a:r>
            <a:r>
              <a:rPr lang="en-US" dirty="0" err="1"/>
              <a:t>eigen</a:t>
            </a:r>
            <a:r>
              <a:rPr lang="en-US" dirty="0"/>
              <a:t>-states for the Hydrogen atom.</a:t>
            </a:r>
          </a:p>
        </p:txBody>
      </p:sp>
      <p:pic>
        <p:nvPicPr>
          <p:cNvPr id="6" name="Picture 5" descr="latex-image-1.pdf"/>
          <p:cNvPicPr>
            <a:picLocks noChangeAspect="1"/>
          </p:cNvPicPr>
          <p:nvPr/>
        </p:nvPicPr>
        <p:blipFill>
          <a:blip r:embed="rId2">
            <a:lum bright="-100000"/>
          </a:blip>
          <a:stretch>
            <a:fillRect/>
          </a:stretch>
        </p:blipFill>
        <p:spPr>
          <a:xfrm>
            <a:off x="1006578" y="4605552"/>
            <a:ext cx="6493933" cy="629100"/>
          </a:xfrm>
          <a:prstGeom prst="rect">
            <a:avLst/>
          </a:prstGeom>
          <a:solidFill>
            <a:srgbClr val="FFFFFF"/>
          </a:solidFill>
        </p:spPr>
      </p:pic>
      <p:pic>
        <p:nvPicPr>
          <p:cNvPr id="7" name="Picture 6" descr="latex-image-1.pdf"/>
          <p:cNvPicPr>
            <a:picLocks noChangeAspect="1"/>
          </p:cNvPicPr>
          <p:nvPr/>
        </p:nvPicPr>
        <p:blipFill>
          <a:blip r:embed="rId3">
            <a:lum bright="-100000"/>
          </a:blip>
          <a:stretch>
            <a:fillRect/>
          </a:stretch>
        </p:blipFill>
        <p:spPr>
          <a:xfrm>
            <a:off x="1006578" y="5492354"/>
            <a:ext cx="6393567" cy="765896"/>
          </a:xfrm>
          <a:prstGeom prst="rect">
            <a:avLst/>
          </a:prstGeom>
          <a:solidFill>
            <a:srgbClr val="FFFFFF"/>
          </a:solidFill>
        </p:spPr>
      </p:pic>
      <p:pic>
        <p:nvPicPr>
          <p:cNvPr id="8" name="Picture 7" descr="latex-image-1.pdf"/>
          <p:cNvPicPr>
            <a:picLocks noChangeAspect="1"/>
          </p:cNvPicPr>
          <p:nvPr/>
        </p:nvPicPr>
        <p:blipFill>
          <a:blip r:embed="rId4">
            <a:lum bright="-100000"/>
          </a:blip>
          <a:stretch>
            <a:fillRect/>
          </a:stretch>
        </p:blipFill>
        <p:spPr>
          <a:xfrm>
            <a:off x="4659710" y="1920964"/>
            <a:ext cx="4086846" cy="1945509"/>
          </a:xfrm>
          <a:prstGeom prst="rect">
            <a:avLst/>
          </a:prstGeom>
          <a:solidFill>
            <a:srgbClr val="FFFFFF"/>
          </a:solid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52474"/>
          </a:xfrm>
        </p:spPr>
        <p:txBody>
          <a:bodyPr>
            <a:normAutofit fontScale="90000"/>
          </a:bodyPr>
          <a:lstStyle/>
          <a:p>
            <a:r>
              <a:rPr lang="en-US" dirty="0"/>
              <a:t>The Hydrogen Atom- Spherical Symmetry</a:t>
            </a:r>
          </a:p>
        </p:txBody>
      </p:sp>
      <p:sp>
        <p:nvSpPr>
          <p:cNvPr id="3" name="Content Placeholder 2"/>
          <p:cNvSpPr>
            <a:spLocks noGrp="1"/>
          </p:cNvSpPr>
          <p:nvPr>
            <p:ph idx="1"/>
          </p:nvPr>
        </p:nvSpPr>
        <p:spPr>
          <a:xfrm>
            <a:off x="856060" y="1557867"/>
            <a:ext cx="6924807" cy="4123266"/>
          </a:xfrm>
        </p:spPr>
        <p:txBody>
          <a:bodyPr/>
          <a:lstStyle/>
          <a:p>
            <a:r>
              <a:rPr lang="en-US" dirty="0"/>
              <a:t>Examples of the wave-functions that describe the chemical states (</a:t>
            </a:r>
            <a:r>
              <a:rPr lang="en-US" dirty="0" err="1"/>
              <a:t>orbitals</a:t>
            </a:r>
            <a:r>
              <a:rPr lang="en-US" dirty="0"/>
              <a:t>)</a:t>
            </a:r>
          </a:p>
        </p:txBody>
      </p:sp>
      <p:pic>
        <p:nvPicPr>
          <p:cNvPr id="10" name="Picture 9" descr="latex-image-1.pdf"/>
          <p:cNvPicPr>
            <a:picLocks noChangeAspect="1"/>
          </p:cNvPicPr>
          <p:nvPr/>
        </p:nvPicPr>
        <p:blipFill>
          <a:blip r:embed="rId2">
            <a:lum bright="-100000"/>
          </a:blip>
          <a:stretch>
            <a:fillRect/>
          </a:stretch>
        </p:blipFill>
        <p:spPr>
          <a:xfrm>
            <a:off x="1005566" y="2698597"/>
            <a:ext cx="1738314" cy="722313"/>
          </a:xfrm>
          <a:prstGeom prst="rect">
            <a:avLst/>
          </a:prstGeom>
          <a:solidFill>
            <a:srgbClr val="FFFFFF"/>
          </a:solidFill>
        </p:spPr>
      </p:pic>
      <p:pic>
        <p:nvPicPr>
          <p:cNvPr id="11" name="Picture 10" descr="latex-image-1.pdf"/>
          <p:cNvPicPr>
            <a:picLocks noChangeAspect="1"/>
          </p:cNvPicPr>
          <p:nvPr/>
        </p:nvPicPr>
        <p:blipFill>
          <a:blip r:embed="rId3">
            <a:lum bright="-100000"/>
          </a:blip>
          <a:stretch>
            <a:fillRect/>
          </a:stretch>
        </p:blipFill>
        <p:spPr>
          <a:xfrm>
            <a:off x="981217" y="3539448"/>
            <a:ext cx="3349096" cy="591436"/>
          </a:xfrm>
          <a:prstGeom prst="rect">
            <a:avLst/>
          </a:prstGeom>
          <a:solidFill>
            <a:srgbClr val="FFFFFF"/>
          </a:solidFill>
        </p:spPr>
      </p:pic>
      <p:pic>
        <p:nvPicPr>
          <p:cNvPr id="12" name="Picture 11" descr="latex-image-1.pdf"/>
          <p:cNvPicPr>
            <a:picLocks noChangeAspect="1"/>
          </p:cNvPicPr>
          <p:nvPr/>
        </p:nvPicPr>
        <p:blipFill>
          <a:blip r:embed="rId4">
            <a:lum bright="-100000"/>
          </a:blip>
          <a:stretch>
            <a:fillRect/>
          </a:stretch>
        </p:blipFill>
        <p:spPr>
          <a:xfrm>
            <a:off x="1006617" y="4366768"/>
            <a:ext cx="2530188" cy="586608"/>
          </a:xfrm>
          <a:prstGeom prst="rect">
            <a:avLst/>
          </a:prstGeom>
          <a:solidFill>
            <a:srgbClr val="FFFFFF"/>
          </a:solidFill>
        </p:spPr>
      </p:pic>
      <p:pic>
        <p:nvPicPr>
          <p:cNvPr id="17" name="Picture 16" descr="Hydrogen_Density_Plots.png"/>
          <p:cNvPicPr>
            <a:picLocks noChangeAspect="1"/>
          </p:cNvPicPr>
          <p:nvPr/>
        </p:nvPicPr>
        <p:blipFill>
          <a:blip r:embed="rId5"/>
          <a:stretch>
            <a:fillRect/>
          </a:stretch>
        </p:blipFill>
        <p:spPr>
          <a:xfrm>
            <a:off x="4646976" y="2712866"/>
            <a:ext cx="3638584" cy="330780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42890"/>
            <a:ext cx="7429500" cy="752474"/>
          </a:xfrm>
        </p:spPr>
        <p:txBody>
          <a:bodyPr>
            <a:normAutofit fontScale="90000"/>
          </a:bodyPr>
          <a:lstStyle/>
          <a:p>
            <a:r>
              <a:rPr lang="en-US" dirty="0"/>
              <a:t>Implications of Quantization</a:t>
            </a:r>
          </a:p>
        </p:txBody>
      </p:sp>
      <p:sp>
        <p:nvSpPr>
          <p:cNvPr id="3" name="Content Placeholder 2"/>
          <p:cNvSpPr>
            <a:spLocks noGrp="1"/>
          </p:cNvSpPr>
          <p:nvPr>
            <p:ph idx="1"/>
          </p:nvPr>
        </p:nvSpPr>
        <p:spPr>
          <a:xfrm>
            <a:off x="856060" y="1371601"/>
            <a:ext cx="6924807" cy="5037666"/>
          </a:xfrm>
        </p:spPr>
        <p:txBody>
          <a:bodyPr>
            <a:normAutofit fontScale="92500" lnSpcReduction="20000"/>
          </a:bodyPr>
          <a:lstStyle/>
          <a:p>
            <a:r>
              <a:rPr lang="en-US" dirty="0"/>
              <a:t>Because of the fact that the electron of an isolated atom can assume only certain energy levels, it follows that the energies which are excited or absorbed also posses only discrete values.</a:t>
            </a:r>
          </a:p>
          <a:p>
            <a:endParaRPr lang="en-US" dirty="0"/>
          </a:p>
          <a:p>
            <a:endParaRPr lang="en-US" dirty="0"/>
          </a:p>
          <a:p>
            <a:endParaRPr lang="en-US" dirty="0"/>
          </a:p>
          <a:p>
            <a:endParaRPr lang="en-US" dirty="0"/>
          </a:p>
          <a:p>
            <a:endParaRPr lang="en-US" dirty="0"/>
          </a:p>
          <a:p>
            <a:r>
              <a:rPr lang="en-US" dirty="0"/>
              <a:t>The discrete E's produce spectral lines</a:t>
            </a:r>
          </a:p>
        </p:txBody>
      </p:sp>
      <p:pic>
        <p:nvPicPr>
          <p:cNvPr id="13" name="Picture 12"/>
          <p:cNvPicPr>
            <a:picLocks noChangeAspect="1"/>
          </p:cNvPicPr>
          <p:nvPr/>
        </p:nvPicPr>
        <p:blipFill>
          <a:blip r:embed="rId2"/>
          <a:stretch>
            <a:fillRect/>
          </a:stretch>
        </p:blipFill>
        <p:spPr>
          <a:xfrm>
            <a:off x="4792132" y="3354024"/>
            <a:ext cx="2713567" cy="2085570"/>
          </a:xfrm>
          <a:prstGeom prst="rect">
            <a:avLst/>
          </a:prstGeom>
        </p:spPr>
      </p:pic>
      <p:pic>
        <p:nvPicPr>
          <p:cNvPr id="17" name="Picture 16"/>
          <p:cNvPicPr>
            <a:picLocks noChangeAspect="1"/>
          </p:cNvPicPr>
          <p:nvPr/>
        </p:nvPicPr>
        <p:blipFill>
          <a:blip r:embed="rId3"/>
          <a:stretch>
            <a:fillRect/>
          </a:stretch>
        </p:blipFill>
        <p:spPr>
          <a:xfrm>
            <a:off x="1298263" y="3354024"/>
            <a:ext cx="2837410" cy="2169784"/>
          </a:xfrm>
          <a:prstGeom prst="rect">
            <a:avLst/>
          </a:prstGeom>
          <a:solidFill>
            <a:schemeClr val="tx1"/>
          </a:solid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752474"/>
          </a:xfrm>
        </p:spPr>
        <p:txBody>
          <a:bodyPr>
            <a:normAutofit fontScale="90000"/>
          </a:bodyPr>
          <a:lstStyle/>
          <a:p>
            <a:r>
              <a:rPr lang="en-US" dirty="0"/>
              <a:t>Applications of Quantization</a:t>
            </a:r>
          </a:p>
        </p:txBody>
      </p:sp>
      <p:sp>
        <p:nvSpPr>
          <p:cNvPr id="3" name="Content Placeholder 2"/>
          <p:cNvSpPr>
            <a:spLocks noGrp="1"/>
          </p:cNvSpPr>
          <p:nvPr>
            <p:ph idx="1"/>
          </p:nvPr>
        </p:nvSpPr>
        <p:spPr>
          <a:xfrm>
            <a:off x="856060" y="1557867"/>
            <a:ext cx="6924807" cy="4123266"/>
          </a:xfrm>
        </p:spPr>
        <p:txBody>
          <a:bodyPr>
            <a:normAutofit fontScale="92500"/>
          </a:bodyPr>
          <a:lstStyle/>
          <a:p>
            <a:r>
              <a:rPr lang="en-US" dirty="0"/>
              <a:t>Semiconductor materials and devices</a:t>
            </a:r>
          </a:p>
          <a:p>
            <a:r>
              <a:rPr lang="en-US" dirty="0"/>
              <a:t>Photonics, Lasers</a:t>
            </a:r>
          </a:p>
          <a:p>
            <a:r>
              <a:rPr lang="en-US" dirty="0"/>
              <a:t>Memory storage by storing information as excited states in molecules</a:t>
            </a:r>
          </a:p>
          <a:p>
            <a:r>
              <a:rPr lang="en-US" dirty="0"/>
              <a:t>Input/Output signals using excitation and stimulated emission</a:t>
            </a:r>
          </a:p>
          <a:p>
            <a:r>
              <a:rPr lang="en-US" dirty="0"/>
              <a:t>Quantum Computers. Use photons to switch states.</a:t>
            </a:r>
          </a:p>
          <a:p>
            <a:pPr>
              <a:buNone/>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55777"/>
            <a:ext cx="7429500" cy="843006"/>
          </a:xfrm>
        </p:spPr>
        <p:txBody>
          <a:bodyPr/>
          <a:lstStyle/>
          <a:p>
            <a:r>
              <a:rPr lang="en-US" dirty="0"/>
              <a:t>Bohr’s theory</a:t>
            </a:r>
          </a:p>
        </p:txBody>
      </p:sp>
      <p:sp>
        <p:nvSpPr>
          <p:cNvPr id="3" name="Content Placeholder 2"/>
          <p:cNvSpPr>
            <a:spLocks noGrp="1"/>
          </p:cNvSpPr>
          <p:nvPr>
            <p:ph idx="1"/>
          </p:nvPr>
        </p:nvSpPr>
        <p:spPr>
          <a:xfrm>
            <a:off x="457199" y="1600201"/>
            <a:ext cx="7475499" cy="3249402"/>
          </a:xfrm>
        </p:spPr>
        <p:txBody>
          <a:bodyPr>
            <a:normAutofit/>
          </a:bodyPr>
          <a:lstStyle/>
          <a:p>
            <a:r>
              <a:rPr lang="en-US" sz="2000" dirty="0"/>
              <a:t>Also at that time, Bohr was working on a planetary model for an atom in which electron-orbits could only have certain discrete quantized energies.</a:t>
            </a:r>
          </a:p>
          <a:p>
            <a:r>
              <a:rPr lang="en-US" sz="2000" dirty="0"/>
              <a:t> Bohr's second postulate states:</a:t>
            </a:r>
          </a:p>
          <a:p>
            <a:pPr>
              <a:buNone/>
            </a:pPr>
            <a:r>
              <a:rPr lang="en-US" sz="2000" dirty="0"/>
              <a:t>	</a:t>
            </a:r>
            <a:r>
              <a:rPr lang="en-US" sz="2000" i="1" dirty="0"/>
              <a:t> Instead of the infinity of orbits which would be possible in classical mechanics, it is only possible for an electron to move in an orbit for which its orbital angular momentum is an integral multiple of Plank’s constant</a:t>
            </a:r>
            <a:endParaRPr lang="en-US" sz="2000" dirty="0"/>
          </a:p>
          <a:p>
            <a:r>
              <a:rPr lang="en-US" sz="2000" dirty="0"/>
              <a:t>From which we obtain:</a:t>
            </a:r>
          </a:p>
          <a:p>
            <a:endParaRPr lang="en-US" sz="2000" dirty="0"/>
          </a:p>
        </p:txBody>
      </p:sp>
      <p:pic>
        <p:nvPicPr>
          <p:cNvPr id="6" name="Picture 5" descr="latex-image-1.pdf"/>
          <p:cNvPicPr>
            <a:picLocks noChangeAspect="1"/>
          </p:cNvPicPr>
          <p:nvPr/>
        </p:nvPicPr>
        <p:blipFill>
          <a:blip r:embed="rId2">
            <a:lum bright="-100000"/>
          </a:blip>
          <a:stretch>
            <a:fillRect/>
          </a:stretch>
        </p:blipFill>
        <p:spPr>
          <a:xfrm>
            <a:off x="3200353" y="5099147"/>
            <a:ext cx="2286000" cy="330200"/>
          </a:xfrm>
          <a:prstGeom prst="rect">
            <a:avLst/>
          </a:prstGeom>
          <a:solidFill>
            <a:srgbClr val="FFFFFF"/>
          </a:solidFill>
        </p:spPr>
      </p:pic>
    </p:spTree>
    <p:extLst>
      <p:ext uri="{BB962C8B-B14F-4D97-AF65-F5344CB8AC3E}">
        <p14:creationId xmlns:p14="http://schemas.microsoft.com/office/powerpoint/2010/main" val="69914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55777"/>
            <a:ext cx="7429500" cy="843006"/>
          </a:xfrm>
        </p:spPr>
        <p:txBody>
          <a:bodyPr/>
          <a:lstStyle/>
          <a:p>
            <a:r>
              <a:rPr lang="en-US" dirty="0"/>
              <a:t>Bohr + de Broglie</a:t>
            </a:r>
          </a:p>
        </p:txBody>
      </p:sp>
      <p:sp>
        <p:nvSpPr>
          <p:cNvPr id="3" name="Content Placeholder 2"/>
          <p:cNvSpPr>
            <a:spLocks noGrp="1"/>
          </p:cNvSpPr>
          <p:nvPr>
            <p:ph idx="1"/>
          </p:nvPr>
        </p:nvSpPr>
        <p:spPr>
          <a:xfrm>
            <a:off x="457199" y="1600200"/>
            <a:ext cx="7475499" cy="4353675"/>
          </a:xfrm>
        </p:spPr>
        <p:txBody>
          <a:bodyPr>
            <a:normAutofit/>
          </a:bodyPr>
          <a:lstStyle/>
          <a:p>
            <a:r>
              <a:rPr lang="en-US" sz="2000" dirty="0"/>
              <a:t>However, using an assumption of electronic standing waves around a nucleus and wavelength relationship we have by combining the two ideas</a:t>
            </a:r>
          </a:p>
          <a:p>
            <a:endParaRPr lang="en-US" sz="2000" dirty="0"/>
          </a:p>
          <a:p>
            <a:endParaRPr lang="en-US" sz="2000" dirty="0"/>
          </a:p>
          <a:p>
            <a:endParaRPr lang="en-US" sz="2000" dirty="0"/>
          </a:p>
          <a:p>
            <a:pPr marL="0" indent="0">
              <a:buNone/>
            </a:pPr>
            <a:endParaRPr lang="en-US" sz="2000" dirty="0">
              <a:latin typeface="Lucida Sans Unicode"/>
              <a:cs typeface="Lucida Sans Unicode"/>
            </a:endParaRPr>
          </a:p>
          <a:p>
            <a:pPr marL="0" indent="0">
              <a:buNone/>
            </a:pPr>
            <a:endParaRPr lang="en-US" sz="2000" dirty="0">
              <a:latin typeface="Lucida Sans Unicode"/>
              <a:cs typeface="Lucida Sans Unicode"/>
            </a:endParaRPr>
          </a:p>
          <a:p>
            <a:pPr marL="0" indent="0">
              <a:buNone/>
            </a:pPr>
            <a:endParaRPr lang="en-US" sz="2000" dirty="0">
              <a:latin typeface="Lucida Sans Unicode"/>
              <a:cs typeface="Lucida Sans Unicode"/>
            </a:endParaRPr>
          </a:p>
          <a:p>
            <a:r>
              <a:rPr lang="en-US" sz="2000" dirty="0"/>
              <a:t>And we see the two ideas are compatible as h/2</a:t>
            </a:r>
            <a:r>
              <a:rPr lang="el-GR" sz="2000" dirty="0"/>
              <a:t>π =</a:t>
            </a:r>
            <a:r>
              <a:rPr lang="en-CA" sz="2000" dirty="0"/>
              <a:t> “h bar”</a:t>
            </a:r>
            <a:r>
              <a:rPr lang="en-US" sz="2000" dirty="0"/>
              <a:t>.</a:t>
            </a:r>
          </a:p>
          <a:p>
            <a:r>
              <a:rPr lang="en-US" sz="2000" dirty="0"/>
              <a:t>We have wave particle duality – as for the photon/EM wave.</a:t>
            </a:r>
          </a:p>
          <a:p>
            <a:pPr>
              <a:buNone/>
            </a:pPr>
            <a:endParaRPr lang="en-US" sz="2000" dirty="0"/>
          </a:p>
        </p:txBody>
      </p:sp>
      <p:pic>
        <p:nvPicPr>
          <p:cNvPr id="7" name="Picture 6" descr="latex-image-1.pdf"/>
          <p:cNvPicPr>
            <a:picLocks noChangeAspect="1"/>
          </p:cNvPicPr>
          <p:nvPr/>
        </p:nvPicPr>
        <p:blipFill>
          <a:blip r:embed="rId2">
            <a:lum bright="-100000"/>
          </a:blip>
          <a:stretch>
            <a:fillRect/>
          </a:stretch>
        </p:blipFill>
        <p:spPr>
          <a:xfrm>
            <a:off x="3038701" y="2604246"/>
            <a:ext cx="2425700" cy="2070100"/>
          </a:xfrm>
          <a:prstGeom prst="rect">
            <a:avLst/>
          </a:prstGeom>
          <a:solidFill>
            <a:srgbClr val="FFFFFF"/>
          </a:solidFill>
        </p:spPr>
      </p:pic>
    </p:spTree>
    <p:extLst>
      <p:ext uri="{BB962C8B-B14F-4D97-AF65-F5344CB8AC3E}">
        <p14:creationId xmlns:p14="http://schemas.microsoft.com/office/powerpoint/2010/main" val="69914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55777"/>
            <a:ext cx="7429500" cy="843006"/>
          </a:xfrm>
        </p:spPr>
        <p:txBody>
          <a:bodyPr/>
          <a:lstStyle/>
          <a:p>
            <a:r>
              <a:rPr lang="en-US" dirty="0"/>
              <a:t>Electron wave length</a:t>
            </a:r>
          </a:p>
        </p:txBody>
      </p:sp>
      <p:sp>
        <p:nvSpPr>
          <p:cNvPr id="3" name="Content Placeholder 2"/>
          <p:cNvSpPr>
            <a:spLocks noGrp="1"/>
          </p:cNvSpPr>
          <p:nvPr>
            <p:ph idx="1"/>
          </p:nvPr>
        </p:nvSpPr>
        <p:spPr>
          <a:xfrm>
            <a:off x="810061" y="1198783"/>
            <a:ext cx="7475499" cy="5233610"/>
          </a:xfrm>
        </p:spPr>
        <p:txBody>
          <a:bodyPr>
            <a:normAutofit lnSpcReduction="10000"/>
          </a:bodyPr>
          <a:lstStyle/>
          <a:p>
            <a:r>
              <a:rPr lang="en-US" sz="2000" dirty="0"/>
              <a:t>Calculate the de Broglie wavelength of an electron which has a kinetic energy of 4 </a:t>
            </a:r>
            <a:r>
              <a:rPr lang="en-US" sz="2000" dirty="0" err="1"/>
              <a:t>eV</a:t>
            </a:r>
            <a:r>
              <a:rPr lang="en-US" sz="2000" dirty="0"/>
              <a:t>.</a:t>
            </a:r>
          </a:p>
          <a:p>
            <a:endParaRPr lang="en-US" sz="2000" dirty="0"/>
          </a:p>
          <a:p>
            <a:pPr>
              <a:buNone/>
            </a:pPr>
            <a:endParaRPr lang="en-US" sz="2000" dirty="0"/>
          </a:p>
          <a:p>
            <a:pPr>
              <a:buNone/>
            </a:pPr>
            <a:endParaRPr lang="en-US" sz="2000" dirty="0"/>
          </a:p>
          <a:p>
            <a:pPr>
              <a:buNone/>
            </a:pPr>
            <a:endParaRPr lang="en-US" sz="2000" dirty="0"/>
          </a:p>
          <a:p>
            <a:pPr>
              <a:buNone/>
            </a:pPr>
            <a:r>
              <a:rPr lang="en-US" sz="2000" dirty="0"/>
              <a:t>Note: The wavelength has the dimensions of inter-atomic spacing.</a:t>
            </a:r>
          </a:p>
          <a:p>
            <a:r>
              <a:rPr lang="en-US" sz="2000" dirty="0"/>
              <a:t>What’s the de Broglie wavelength of a tennis ball having a mass of 50 </a:t>
            </a:r>
            <a:r>
              <a:rPr lang="en-US" sz="2000" dirty="0" err="1"/>
              <a:t>g</a:t>
            </a:r>
            <a:r>
              <a:rPr lang="en-US" sz="2000" dirty="0"/>
              <a:t> and traveling with a velocity of 200 km/h?</a:t>
            </a:r>
          </a:p>
          <a:p>
            <a:endParaRPr lang="en-US" sz="2000" dirty="0"/>
          </a:p>
          <a:p>
            <a:endParaRPr lang="en-US" sz="2000" dirty="0"/>
          </a:p>
          <a:p>
            <a:endParaRPr lang="en-US" sz="2000" dirty="0"/>
          </a:p>
          <a:p>
            <a:endParaRPr lang="en-US" sz="2000" dirty="0"/>
          </a:p>
          <a:p>
            <a:endParaRPr lang="en-US" sz="2000" dirty="0"/>
          </a:p>
          <a:p>
            <a:r>
              <a:rPr lang="en-US" sz="2000" dirty="0"/>
              <a:t>Does this explain why tennis balls don't diffract?</a:t>
            </a:r>
          </a:p>
          <a:p>
            <a:endParaRPr lang="en-US" sz="2000" dirty="0"/>
          </a:p>
          <a:p>
            <a:pPr>
              <a:buNone/>
            </a:pPr>
            <a:endParaRPr lang="en-US" sz="2000" dirty="0"/>
          </a:p>
        </p:txBody>
      </p:sp>
      <p:pic>
        <p:nvPicPr>
          <p:cNvPr id="5" name="Picture 4" descr="latex-image-1.pdf"/>
          <p:cNvPicPr>
            <a:picLocks noChangeAspect="1"/>
          </p:cNvPicPr>
          <p:nvPr/>
        </p:nvPicPr>
        <p:blipFill>
          <a:blip r:embed="rId2">
            <a:lum bright="-100000"/>
          </a:blip>
          <a:stretch>
            <a:fillRect/>
          </a:stretch>
        </p:blipFill>
        <p:spPr>
          <a:xfrm>
            <a:off x="3879377" y="1664239"/>
            <a:ext cx="3432596" cy="1388820"/>
          </a:xfrm>
          <a:prstGeom prst="rect">
            <a:avLst/>
          </a:prstGeom>
          <a:solidFill>
            <a:srgbClr val="FFFFFF"/>
          </a:solidFill>
        </p:spPr>
      </p:pic>
      <p:pic>
        <p:nvPicPr>
          <p:cNvPr id="6" name="Picture 5" descr="latex-image-1.pdf"/>
          <p:cNvPicPr>
            <a:picLocks noChangeAspect="1"/>
          </p:cNvPicPr>
          <p:nvPr/>
        </p:nvPicPr>
        <p:blipFill>
          <a:blip r:embed="rId3">
            <a:lum bright="-100000"/>
          </a:blip>
          <a:stretch>
            <a:fillRect/>
          </a:stretch>
        </p:blipFill>
        <p:spPr>
          <a:xfrm>
            <a:off x="1601269" y="4290413"/>
            <a:ext cx="5569006" cy="1429433"/>
          </a:xfrm>
          <a:prstGeom prst="rect">
            <a:avLst/>
          </a:prstGeom>
          <a:solidFill>
            <a:srgbClr val="FFFFFF"/>
          </a:solidFill>
        </p:spPr>
      </p:pic>
    </p:spTree>
    <p:extLst>
      <p:ext uri="{BB962C8B-B14F-4D97-AF65-F5344CB8AC3E}">
        <p14:creationId xmlns:p14="http://schemas.microsoft.com/office/powerpoint/2010/main" val="69914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6"/>
            <a:ext cx="7429500" cy="521957"/>
          </a:xfrm>
        </p:spPr>
        <p:txBody>
          <a:bodyPr>
            <a:normAutofit fontScale="90000"/>
          </a:bodyPr>
          <a:lstStyle/>
          <a:p>
            <a:r>
              <a:rPr lang="en-US" dirty="0"/>
              <a:t>Electrons as waves</a:t>
            </a:r>
          </a:p>
        </p:txBody>
      </p:sp>
      <p:sp>
        <p:nvSpPr>
          <p:cNvPr id="3" name="Content Placeholder 2"/>
          <p:cNvSpPr>
            <a:spLocks noGrp="1"/>
          </p:cNvSpPr>
          <p:nvPr>
            <p:ph idx="1"/>
          </p:nvPr>
        </p:nvSpPr>
        <p:spPr>
          <a:xfrm>
            <a:off x="457200" y="1251510"/>
            <a:ext cx="4356674" cy="2981823"/>
          </a:xfrm>
        </p:spPr>
        <p:txBody>
          <a:bodyPr>
            <a:normAutofit fontScale="85000" lnSpcReduction="10000"/>
          </a:bodyPr>
          <a:lstStyle/>
          <a:p>
            <a:r>
              <a:rPr lang="en-US" sz="2000" dirty="0"/>
              <a:t>If particles have wavelengths we should expect that they should have wave-like behavior. </a:t>
            </a:r>
          </a:p>
          <a:p>
            <a:r>
              <a:rPr lang="en-US" sz="2000" dirty="0"/>
              <a:t>Diffraction is an easily observed and entirely wave-like effect. </a:t>
            </a:r>
          </a:p>
          <a:p>
            <a:r>
              <a:rPr lang="en-US" sz="2000" dirty="0"/>
              <a:t>The wave-like behavior of electrons was experimentally confirmed by Davisson and </a:t>
            </a:r>
            <a:r>
              <a:rPr lang="en-US" sz="2000" dirty="0" err="1"/>
              <a:t>Germer</a:t>
            </a:r>
            <a:r>
              <a:rPr lang="en-US" sz="2000" dirty="0"/>
              <a:t>. </a:t>
            </a:r>
          </a:p>
          <a:p>
            <a:r>
              <a:rPr lang="en-US" sz="2000" dirty="0"/>
              <a:t>Bragg diffraction pattern was produced by electrons with the de Broglie wavelength determining the wave </a:t>
            </a:r>
            <a:r>
              <a:rPr lang="en-US" sz="2000" dirty="0" err="1"/>
              <a:t>behaviour</a:t>
            </a:r>
            <a:endParaRPr lang="en-US" sz="2000" dirty="0"/>
          </a:p>
          <a:p>
            <a:endParaRPr lang="en-US" sz="2000" dirty="0"/>
          </a:p>
          <a:p>
            <a:endParaRPr lang="en-US" sz="2000" dirty="0"/>
          </a:p>
        </p:txBody>
      </p:sp>
      <p:pic>
        <p:nvPicPr>
          <p:cNvPr id="4" name="Picture 3" descr="lec3pic2.jpg"/>
          <p:cNvPicPr>
            <a:picLocks noChangeAspect="1"/>
          </p:cNvPicPr>
          <p:nvPr/>
        </p:nvPicPr>
        <p:blipFill>
          <a:blip r:embed="rId2"/>
          <a:stretch>
            <a:fillRect/>
          </a:stretch>
        </p:blipFill>
        <p:spPr>
          <a:xfrm>
            <a:off x="4813874" y="1600200"/>
            <a:ext cx="3737190" cy="1982787"/>
          </a:xfrm>
          <a:prstGeom prst="rect">
            <a:avLst/>
          </a:prstGeom>
        </p:spPr>
      </p:pic>
      <p:pic>
        <p:nvPicPr>
          <p:cNvPr id="5" name="Picture 4" descr="lec3pic3.jpg"/>
          <p:cNvPicPr>
            <a:picLocks noChangeAspect="1"/>
          </p:cNvPicPr>
          <p:nvPr/>
        </p:nvPicPr>
        <p:blipFill>
          <a:blip r:embed="rId3"/>
          <a:stretch>
            <a:fillRect/>
          </a:stretch>
        </p:blipFill>
        <p:spPr>
          <a:xfrm>
            <a:off x="4813874" y="3973071"/>
            <a:ext cx="3657600" cy="1905000"/>
          </a:xfrm>
          <a:prstGeom prst="rect">
            <a:avLst/>
          </a:prstGeom>
        </p:spPr>
      </p:pic>
      <p:pic>
        <p:nvPicPr>
          <p:cNvPr id="7" name="Picture 6">
            <a:extLst>
              <a:ext uri="{FF2B5EF4-FFF2-40B4-BE49-F238E27FC236}">
                <a16:creationId xmlns:a16="http://schemas.microsoft.com/office/drawing/2014/main" id="{F7119DBD-7959-F541-84C4-A68760E3F364}"/>
              </a:ext>
            </a:extLst>
          </p:cNvPr>
          <p:cNvPicPr>
            <a:picLocks noChangeAspect="1"/>
          </p:cNvPicPr>
          <p:nvPr/>
        </p:nvPicPr>
        <p:blipFill>
          <a:blip r:embed="rId4"/>
          <a:stretch>
            <a:fillRect/>
          </a:stretch>
        </p:blipFill>
        <p:spPr>
          <a:xfrm>
            <a:off x="952787" y="4242298"/>
            <a:ext cx="3365500" cy="2209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7429500" cy="613980"/>
          </a:xfrm>
        </p:spPr>
        <p:txBody>
          <a:bodyPr>
            <a:normAutofit fontScale="90000"/>
          </a:bodyPr>
          <a:lstStyle/>
          <a:p>
            <a:r>
              <a:rPr lang="en-US" dirty="0"/>
              <a:t>What’s waving?</a:t>
            </a:r>
          </a:p>
        </p:txBody>
      </p:sp>
      <p:sp>
        <p:nvSpPr>
          <p:cNvPr id="3" name="Content Placeholder 2"/>
          <p:cNvSpPr>
            <a:spLocks noGrp="1"/>
          </p:cNvSpPr>
          <p:nvPr>
            <p:ph idx="1"/>
          </p:nvPr>
        </p:nvSpPr>
        <p:spPr>
          <a:xfrm>
            <a:off x="457200" y="1233108"/>
            <a:ext cx="4571196" cy="4893056"/>
          </a:xfrm>
        </p:spPr>
        <p:txBody>
          <a:bodyPr>
            <a:normAutofit/>
          </a:bodyPr>
          <a:lstStyle/>
          <a:p>
            <a:r>
              <a:rPr lang="en-US" sz="2000" dirty="0"/>
              <a:t>Quantum mechanics is based on Planck's quantum and De Broglie’s wave-particle duality. </a:t>
            </a:r>
          </a:p>
          <a:p>
            <a:r>
              <a:rPr lang="en-US" sz="2000" dirty="0"/>
              <a:t>It is a revision of the ``laws of mechanics'' designed to extend the subject into the realm of atomic and nuclear phenomena.</a:t>
            </a:r>
          </a:p>
          <a:p>
            <a:r>
              <a:rPr lang="en-US" sz="2000" dirty="0"/>
              <a:t>A big question was “what is waving?”.</a:t>
            </a:r>
          </a:p>
          <a:p>
            <a:r>
              <a:rPr lang="en-US" sz="2000" dirty="0"/>
              <a:t>Well the function that waves is called the wave</a:t>
            </a:r>
            <a:r>
              <a:rPr lang="el-GR" sz="2000" dirty="0"/>
              <a:t>-</a:t>
            </a:r>
            <a:r>
              <a:rPr lang="en-US" sz="2000" dirty="0"/>
              <a:t>function and is denoted </a:t>
            </a:r>
            <a:r>
              <a:rPr lang="el-GR" sz="2000" dirty="0"/>
              <a:t>ψ</a:t>
            </a:r>
            <a:r>
              <a:rPr lang="en-US" sz="2000" dirty="0"/>
              <a:t> </a:t>
            </a:r>
            <a:r>
              <a:rPr lang="el-GR" sz="2000" dirty="0"/>
              <a:t>-</a:t>
            </a:r>
            <a:r>
              <a:rPr lang="en-US" sz="2000" dirty="0"/>
              <a:t> what it “is’’ is difficult</a:t>
            </a:r>
            <a:r>
              <a:rPr lang="el-GR" sz="2000" dirty="0"/>
              <a:t>.</a:t>
            </a:r>
          </a:p>
          <a:p>
            <a:r>
              <a:rPr lang="en-US" sz="2000" dirty="0"/>
              <a:t>The wave amplitude is related to the </a:t>
            </a:r>
            <a:r>
              <a:rPr lang="en-US" sz="2000" i="1" dirty="0"/>
              <a:t>probability</a:t>
            </a:r>
            <a:r>
              <a:rPr lang="en-US" sz="2000" dirty="0"/>
              <a:t> of finding a particle in a given region of space or state.</a:t>
            </a:r>
          </a:p>
        </p:txBody>
      </p:sp>
      <p:pic>
        <p:nvPicPr>
          <p:cNvPr id="6" name="Picture 5"/>
          <p:cNvPicPr>
            <a:picLocks noChangeAspect="1"/>
          </p:cNvPicPr>
          <p:nvPr/>
        </p:nvPicPr>
        <p:blipFill>
          <a:blip r:embed="rId2"/>
          <a:stretch>
            <a:fillRect/>
          </a:stretch>
        </p:blipFill>
        <p:spPr>
          <a:xfrm>
            <a:off x="5028396" y="1233108"/>
            <a:ext cx="3811881" cy="2185111"/>
          </a:xfrm>
          <a:prstGeom prst="rect">
            <a:avLst/>
          </a:prstGeom>
        </p:spPr>
      </p:pic>
      <p:pic>
        <p:nvPicPr>
          <p:cNvPr id="7" name="Picture 6"/>
          <p:cNvPicPr>
            <a:picLocks noChangeAspect="1"/>
          </p:cNvPicPr>
          <p:nvPr/>
        </p:nvPicPr>
        <p:blipFill>
          <a:blip r:embed="rId3"/>
          <a:stretch>
            <a:fillRect/>
          </a:stretch>
        </p:blipFill>
        <p:spPr>
          <a:xfrm>
            <a:off x="5305592" y="3762633"/>
            <a:ext cx="2995068" cy="2124337"/>
          </a:xfrm>
          <a:prstGeom prst="rect">
            <a:avLst/>
          </a:prstGeom>
        </p:spPr>
      </p:pic>
      <p:pic>
        <p:nvPicPr>
          <p:cNvPr id="8" name="Picture 7" descr="latex-image-1.pdf"/>
          <p:cNvPicPr>
            <a:picLocks noChangeAspect="1"/>
          </p:cNvPicPr>
          <p:nvPr/>
        </p:nvPicPr>
        <p:blipFill>
          <a:blip r:embed="rId4">
            <a:lum bright="100000"/>
          </a:blip>
          <a:stretch>
            <a:fillRect/>
          </a:stretch>
        </p:blipFill>
        <p:spPr>
          <a:xfrm>
            <a:off x="2573765" y="6050657"/>
            <a:ext cx="1878876" cy="327917"/>
          </a:xfrm>
          <a:prstGeom prst="rect">
            <a:avLst/>
          </a:prstGeom>
          <a:solidFill>
            <a:srgbClr val="660066"/>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9127"/>
            <a:ext cx="6448349" cy="891502"/>
          </a:xfrm>
        </p:spPr>
        <p:txBody>
          <a:bodyPr/>
          <a:lstStyle/>
          <a:p>
            <a:r>
              <a:rPr lang="en-US" dirty="0"/>
              <a:t>XKCD </a:t>
            </a:r>
          </a:p>
        </p:txBody>
      </p:sp>
      <p:pic>
        <p:nvPicPr>
          <p:cNvPr id="4" name="Picture 3" descr="latex-image-1.pdf"/>
          <p:cNvPicPr>
            <a:picLocks noChangeAspect="1"/>
          </p:cNvPicPr>
          <p:nvPr/>
        </p:nvPicPr>
        <p:blipFill>
          <a:blip r:embed="rId2">
            <a:lum bright="100000"/>
          </a:blip>
          <a:stretch>
            <a:fillRect/>
          </a:stretch>
        </p:blipFill>
        <p:spPr>
          <a:xfrm>
            <a:off x="3370609" y="5270443"/>
            <a:ext cx="1878876" cy="327917"/>
          </a:xfrm>
          <a:prstGeom prst="rect">
            <a:avLst/>
          </a:prstGeom>
          <a:solidFill>
            <a:srgbClr val="FFFFFF"/>
          </a:solidFill>
        </p:spPr>
      </p:pic>
      <p:pic>
        <p:nvPicPr>
          <p:cNvPr id="8" name="Picture 7"/>
          <p:cNvPicPr>
            <a:picLocks noChangeAspect="1"/>
          </p:cNvPicPr>
          <p:nvPr/>
        </p:nvPicPr>
        <p:blipFill>
          <a:blip r:embed="rId3"/>
          <a:stretch>
            <a:fillRect/>
          </a:stretch>
        </p:blipFill>
        <p:spPr>
          <a:xfrm>
            <a:off x="1618589" y="1383276"/>
            <a:ext cx="5928377" cy="3588785"/>
          </a:xfrm>
          <a:prstGeom prst="rect">
            <a:avLst/>
          </a:prstGeom>
        </p:spPr>
      </p:pic>
    </p:spTree>
    <p:extLst>
      <p:ext uri="{BB962C8B-B14F-4D97-AF65-F5344CB8AC3E}">
        <p14:creationId xmlns:p14="http://schemas.microsoft.com/office/powerpoint/2010/main" val="1474377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2410</TotalTime>
  <Words>2310</Words>
  <Application>Microsoft Office PowerPoint</Application>
  <PresentationFormat>On-screen Show (4:3)</PresentationFormat>
  <Paragraphs>239</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Lucida Sans Unicode</vt:lpstr>
      <vt:lpstr>Office Theme</vt:lpstr>
      <vt:lpstr>ELEC 1908 QM </vt:lpstr>
      <vt:lpstr>Classical Picture</vt:lpstr>
      <vt:lpstr>The Start of QM</vt:lpstr>
      <vt:lpstr>Bohr’s theory</vt:lpstr>
      <vt:lpstr>Bohr + de Broglie</vt:lpstr>
      <vt:lpstr>Electron wave length</vt:lpstr>
      <vt:lpstr>Electrons as waves</vt:lpstr>
      <vt:lpstr>What’s waving?</vt:lpstr>
      <vt:lpstr>XKCD </vt:lpstr>
      <vt:lpstr>Schrodinger’s Equation</vt:lpstr>
      <vt:lpstr>SCE in free space</vt:lpstr>
      <vt:lpstr>Interpretation of the Wave-function</vt:lpstr>
      <vt:lpstr>Quantum Randomness</vt:lpstr>
      <vt:lpstr>Measurements – “the line between QM and classical”</vt:lpstr>
      <vt:lpstr>Uncertainty Relation</vt:lpstr>
      <vt:lpstr>Entanglement</vt:lpstr>
      <vt:lpstr>Spin coupling</vt:lpstr>
      <vt:lpstr>Mixed States</vt:lpstr>
      <vt:lpstr>Schrodinger's Cat</vt:lpstr>
      <vt:lpstr>Schrodinger's Cat</vt:lpstr>
      <vt:lpstr>Interpretations: Copenhagen -- the classical and original one </vt:lpstr>
      <vt:lpstr>Interpretations: Copenhagen -- Many Worlds/Many minds -- Collapse who needs it! </vt:lpstr>
      <vt:lpstr>Interpretations: Many forms of these and others </vt:lpstr>
      <vt:lpstr>Using QM</vt:lpstr>
      <vt:lpstr>Quantum Wells</vt:lpstr>
      <vt:lpstr>Electron in a box</vt:lpstr>
      <vt:lpstr>Quantization</vt:lpstr>
      <vt:lpstr>Modes</vt:lpstr>
      <vt:lpstr>Finite Box</vt:lpstr>
      <vt:lpstr>Bound finite well solutions</vt:lpstr>
      <vt:lpstr>Unbound states E &gt; V0</vt:lpstr>
      <vt:lpstr>Finite Well – Energy states </vt:lpstr>
      <vt:lpstr>The Hydrogen Atom- Spherical Symmetry</vt:lpstr>
      <vt:lpstr>The Hydrogen Atom- Spherical Symmetry</vt:lpstr>
      <vt:lpstr>The Hydrogen Atom- Spherical Symmetry</vt:lpstr>
      <vt:lpstr>Implications of Quantization</vt:lpstr>
      <vt:lpstr>Applications of Quantization</vt:lpstr>
    </vt:vector>
  </TitlesOfParts>
  <Company>Carleton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 4705 Lec 1</dc:title>
  <dc:creator>Tom  Smy</dc:creator>
  <cp:lastModifiedBy>Tom Smy</cp:lastModifiedBy>
  <cp:revision>55</cp:revision>
  <dcterms:created xsi:type="dcterms:W3CDTF">2016-01-28T19:06:12Z</dcterms:created>
  <dcterms:modified xsi:type="dcterms:W3CDTF">2019-02-05T16:40:19Z</dcterms:modified>
</cp:coreProperties>
</file>