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2" r:id="rId5"/>
    <p:sldId id="272" r:id="rId6"/>
    <p:sldId id="280" r:id="rId7"/>
    <p:sldId id="273" r:id="rId8"/>
    <p:sldId id="274" r:id="rId9"/>
    <p:sldId id="281" r:id="rId10"/>
    <p:sldId id="283" r:id="rId11"/>
    <p:sldId id="262" r:id="rId12"/>
    <p:sldId id="263" r:id="rId13"/>
    <p:sldId id="264" r:id="rId14"/>
    <p:sldId id="265" r:id="rId15"/>
    <p:sldId id="271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3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490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325100" y="303213"/>
            <a:ext cx="20651788" cy="15490825"/>
          </a:xfrm>
          <a:ln/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325100" y="303213"/>
            <a:ext cx="20651788" cy="15490825"/>
          </a:xfrm>
          <a:ln/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325100" y="303213"/>
            <a:ext cx="20651788" cy="15490825"/>
          </a:xfrm>
          <a:ln/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HG Gothic B" charset="0"/>
          <a:cs typeface="HG Gothic B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HG Gothic B" charset="0"/>
          <a:cs typeface="HG Gothic B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HG Gothic B" charset="0"/>
          <a:cs typeface="HG Gothic B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HG Gothic B" charset="0"/>
          <a:cs typeface="HG Gothic B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6" charset="0"/>
          <a:ea typeface="HG Gothic B" charset="0"/>
          <a:cs typeface="HG Gothic B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6" charset="0"/>
          <a:ea typeface="HG Gothic B" charset="0"/>
          <a:cs typeface="HG Gothic B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6" charset="0"/>
          <a:ea typeface="HG Gothic B" charset="0"/>
          <a:cs typeface="HG Gothic B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6" charset="0"/>
          <a:ea typeface="HG Gothic B" charset="0"/>
          <a:cs typeface="HG Gothic B" charset="0"/>
        </a:defRPr>
      </a:lvl9pPr>
    </p:titleStyle>
    <p:bodyStyle>
      <a:lvl1pPr marL="339725" indent="-339725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ferman.net/Text/ieee.tx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544513" y="1022350"/>
            <a:ext cx="8062912" cy="1947863"/>
            <a:chOff x="343" y="644"/>
            <a:chExt cx="5079" cy="1227"/>
          </a:xfrm>
        </p:grpSpPr>
        <p:sp>
          <p:nvSpPr>
            <p:cNvPr id="2054" name="AutoShape 2"/>
            <p:cNvSpPr>
              <a:spLocks noChangeArrowheads="1"/>
            </p:cNvSpPr>
            <p:nvPr/>
          </p:nvSpPr>
          <p:spPr bwMode="auto">
            <a:xfrm>
              <a:off x="343" y="644"/>
              <a:ext cx="5079" cy="1227"/>
            </a:xfrm>
            <a:prstGeom prst="roundRect">
              <a:avLst>
                <a:gd name="adj" fmla="val 79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Text Box 3"/>
            <p:cNvSpPr txBox="1">
              <a:spLocks noChangeArrowheads="1"/>
            </p:cNvSpPr>
            <p:nvPr/>
          </p:nvSpPr>
          <p:spPr bwMode="auto">
            <a:xfrm>
              <a:off x="343" y="644"/>
              <a:ext cx="5079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>
                <a:lnSpc>
                  <a:spcPct val="83000"/>
                </a:lnSpc>
                <a:buClr>
                  <a:srgbClr val="FF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>
                  <a:solidFill>
                    <a:srgbClr val="FF0000"/>
                  </a:solidFill>
                  <a:latin typeface="Arial" charset="0"/>
                </a:rPr>
                <a:t>ELEC4601 Microprocessor systems</a:t>
              </a:r>
            </a:p>
            <a:p>
              <a:pPr algn="ctr" eaLnBrk="1" hangingPunct="1">
                <a:lnSpc>
                  <a:spcPct val="83000"/>
                </a:lnSpc>
                <a:buClr>
                  <a:srgbClr val="FF00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/>
              </a:r>
              <a:br>
                <a:rPr lang="en-GB" sz="2800">
                  <a:solidFill>
                    <a:srgbClr val="000000"/>
                  </a:solidFill>
                  <a:latin typeface="Arial" charset="0"/>
                </a:rPr>
              </a:br>
              <a:r>
                <a:rPr lang="en-GB" sz="4000" b="1">
                  <a:solidFill>
                    <a:srgbClr val="009999"/>
                  </a:solidFill>
                  <a:latin typeface="Arial" charset="0"/>
                </a:rPr>
                <a:t>Lab 4 Tutorial</a:t>
              </a:r>
            </a:p>
          </p:txBody>
        </p:sp>
      </p:grpSp>
      <p:grpSp>
        <p:nvGrpSpPr>
          <p:cNvPr id="2051" name="Group 7"/>
          <p:cNvGrpSpPr>
            <a:grpSpLocks/>
          </p:cNvGrpSpPr>
          <p:nvPr/>
        </p:nvGrpSpPr>
        <p:grpSpPr bwMode="auto">
          <a:xfrm>
            <a:off x="1403350" y="2997200"/>
            <a:ext cx="6672263" cy="701675"/>
            <a:chOff x="884" y="1888"/>
            <a:chExt cx="4203" cy="442"/>
          </a:xfrm>
        </p:grpSpPr>
        <p:sp>
          <p:nvSpPr>
            <p:cNvPr id="2052" name="AutoShape 8"/>
            <p:cNvSpPr>
              <a:spLocks noChangeArrowheads="1"/>
            </p:cNvSpPr>
            <p:nvPr/>
          </p:nvSpPr>
          <p:spPr bwMode="auto">
            <a:xfrm>
              <a:off x="884" y="1888"/>
              <a:ext cx="4132" cy="442"/>
            </a:xfrm>
            <a:prstGeom prst="roundRect">
              <a:avLst>
                <a:gd name="adj" fmla="val 22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AutoShape 9"/>
            <p:cNvSpPr>
              <a:spLocks noChangeArrowheads="1"/>
            </p:cNvSpPr>
            <p:nvPr/>
          </p:nvSpPr>
          <p:spPr bwMode="auto">
            <a:xfrm>
              <a:off x="884" y="1888"/>
              <a:ext cx="4203" cy="381"/>
            </a:xfrm>
            <a:prstGeom prst="roundRect">
              <a:avLst>
                <a:gd name="adj" fmla="val 22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eaLnBrk="1" hangingPunct="1">
                <a:lnSpc>
                  <a:spcPct val="83000"/>
                </a:lnSpc>
                <a:buClr>
                  <a:srgbClr val="006600"/>
                </a:buClr>
                <a:buSzPct val="100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4000" b="1">
                  <a:solidFill>
                    <a:srgbClr val="006600"/>
                  </a:solidFill>
                  <a:latin typeface="Arial" charset="0"/>
                </a:rPr>
                <a:t>USART and Floating point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Floating point operation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</a:t>
            </a:r>
            <a:r>
              <a:rPr lang="en-US" dirty="0" smtClean="0"/>
              <a:t>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606425" y="1600200"/>
            <a:ext cx="8007350" cy="4522788"/>
          </a:xfrm>
        </p:spPr>
        <p:txBody>
          <a:bodyPr anchor="t"/>
          <a:lstStyle/>
          <a:p>
            <a:pPr marL="339725" indent="-339725" algn="l" eaLnBrk="1" hangingPunct="1">
              <a:lnSpc>
                <a:spcPts val="2375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smtClean="0"/>
              <a:t>Lab4c.asm contains a floating point multiplication routine that emulates the 8087 </a:t>
            </a:r>
          </a:p>
          <a:p>
            <a:pPr marL="339725" indent="-339725" algn="l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smtClean="0"/>
              <a:t>The floating point numbers are stored in IEEE 80-bit format:</a:t>
            </a:r>
          </a:p>
          <a:p>
            <a:pPr marL="739775" lvl="1" indent="-282575" algn="l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dirty="0" smtClean="0"/>
              <a:t>sign-bit + 15-bit exponent + 64-bit mantissa</a:t>
            </a:r>
          </a:p>
          <a:p>
            <a:pPr marL="339725" indent="-339725" algn="l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smtClean="0"/>
              <a:t>The multiplication algorithm handles the exponent and fractional parts of the floating point numbers separately.</a:t>
            </a:r>
          </a:p>
          <a:p>
            <a:pPr marL="739775" lvl="1" indent="-282575" algn="l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dirty="0" smtClean="0"/>
              <a:t> It treats the </a:t>
            </a:r>
            <a:r>
              <a:rPr lang="en-GB" sz="1800" u="sng" dirty="0" smtClean="0"/>
              <a:t>fraction</a:t>
            </a:r>
            <a:r>
              <a:rPr lang="en-GB" sz="1800" dirty="0" smtClean="0"/>
              <a:t> part (64-bit mantissa) as four 16 bit words, multiplying each word in the multiplicand by each word in the multiplier. </a:t>
            </a:r>
          </a:p>
          <a:p>
            <a:pPr marL="739775" lvl="1" indent="-282575" algn="l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dirty="0" smtClean="0"/>
              <a:t>The final </a:t>
            </a:r>
            <a:r>
              <a:rPr lang="en-GB" sz="1800" u="sng" dirty="0" smtClean="0"/>
              <a:t>exponent</a:t>
            </a:r>
            <a:r>
              <a:rPr lang="en-GB" sz="1800" dirty="0" smtClean="0"/>
              <a:t> (15-bit) result is simply the addition of the two input exponents with some adjustment for normalization.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39750" y="188913"/>
            <a:ext cx="7793038" cy="954087"/>
          </a:xfrm>
        </p:spPr>
        <p:txBody>
          <a:bodyPr anchor="b"/>
          <a:lstStyle/>
          <a:p>
            <a:pPr marL="0" indent="0" algn="ctr" eaLnBrk="1" hangingPunct="1">
              <a:lnSpc>
                <a:spcPct val="83000"/>
              </a:lnSpc>
              <a:spcBef>
                <a:spcPct val="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400" smtClean="0"/>
              <a:t>Part C: </a:t>
            </a:r>
            <a:r>
              <a:rPr lang="en-GB" sz="4400" smtClean="0">
                <a:solidFill>
                  <a:srgbClr val="800000"/>
                </a:solidFill>
              </a:rPr>
              <a:t>Objectives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93037" cy="954087"/>
          </a:xfrm>
        </p:spPr>
        <p:txBody>
          <a:bodyPr anchor="b"/>
          <a:lstStyle/>
          <a:p>
            <a:pPr eaLnBrk="1" hangingPunct="1">
              <a:lnSpc>
                <a:spcPct val="83000"/>
              </a:lnSpc>
              <a:buClr>
                <a:srgbClr val="8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smtClean="0">
                <a:solidFill>
                  <a:srgbClr val="800000"/>
                </a:solidFill>
              </a:rPr>
              <a:t>IEEE 80-bit extended format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773238"/>
            <a:ext cx="6789737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341438"/>
            <a:ext cx="8007350" cy="5400675"/>
          </a:xfrm>
        </p:spPr>
        <p:txBody>
          <a:bodyPr/>
          <a:lstStyle/>
          <a:p>
            <a:pPr lvl="1" eaLnBrk="1" hangingPunct="1">
              <a:lnSpc>
                <a:spcPts val="2375"/>
              </a:lnSpc>
              <a:spcBef>
                <a:spcPts val="600"/>
              </a:spcBef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smtClean="0"/>
              <a:t>sign-bit + 15-bit exponent + 64-bit mantissa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000" smtClean="0"/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000" smtClean="0"/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000" smtClean="0"/>
          </a:p>
          <a:p>
            <a:pPr lvl="1" eaLnBrk="1" hangingPunct="1">
              <a:spcBef>
                <a:spcPts val="600"/>
              </a:spcBef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smtClean="0"/>
              <a:t>The numbers are normalized to the following format, where </a:t>
            </a:r>
            <a:r>
              <a:rPr lang="en-GB" sz="2000" b="1" smtClean="0">
                <a:solidFill>
                  <a:srgbClr val="00B050"/>
                </a:solidFill>
              </a:rPr>
              <a:t>e</a:t>
            </a:r>
            <a:r>
              <a:rPr lang="en-GB" sz="2000" smtClean="0"/>
              <a:t> is the exponent and </a:t>
            </a:r>
            <a:r>
              <a:rPr lang="en-GB" sz="2000" smtClean="0">
                <a:solidFill>
                  <a:srgbClr val="FF0000"/>
                </a:solidFill>
              </a:rPr>
              <a:t>X</a:t>
            </a:r>
            <a:r>
              <a:rPr lang="en-GB" sz="2000" smtClean="0"/>
              <a:t> is the mantissa:</a:t>
            </a:r>
          </a:p>
          <a:p>
            <a:pPr lvl="1" algn="ctr" eaLnBrk="1" hangingPunct="1">
              <a:spcBef>
                <a:spcPts val="600"/>
              </a:spcBef>
              <a:buFont typeface="Symbol" pitchFamily="18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3600" smtClean="0">
                <a:latin typeface="Symbol" pitchFamily="18" charset="2"/>
              </a:rPr>
              <a:t>(-1)</a:t>
            </a:r>
            <a:r>
              <a:rPr lang="en-GB" sz="3600" baseline="30000" smtClean="0">
                <a:solidFill>
                  <a:srgbClr val="00B0F0"/>
                </a:solidFill>
              </a:rPr>
              <a:t>s</a:t>
            </a:r>
            <a:r>
              <a:rPr lang="en-GB" sz="3600" smtClean="0">
                <a:solidFill>
                  <a:srgbClr val="00B0F0"/>
                </a:solidFill>
                <a:latin typeface="Symbol" pitchFamily="18" charset="2"/>
              </a:rPr>
              <a:t> </a:t>
            </a:r>
            <a:r>
              <a:rPr lang="en-GB" sz="3600" smtClean="0">
                <a:solidFill>
                  <a:schemeClr val="tx1"/>
                </a:solidFill>
                <a:latin typeface="Symbol" pitchFamily="18" charset="2"/>
              </a:rPr>
              <a:t>*</a:t>
            </a:r>
            <a:r>
              <a:rPr lang="en-GB" sz="3600" smtClean="0">
                <a:latin typeface="Symbol" pitchFamily="18" charset="2"/>
              </a:rPr>
              <a:t> </a:t>
            </a:r>
            <a:r>
              <a:rPr lang="en-GB" sz="3600" smtClean="0">
                <a:solidFill>
                  <a:srgbClr val="FF0000"/>
                </a:solidFill>
              </a:rPr>
              <a:t>X</a:t>
            </a:r>
            <a:r>
              <a:rPr lang="en-GB" sz="3600" smtClean="0">
                <a:solidFill>
                  <a:schemeClr val="tx1"/>
                </a:solidFill>
              </a:rPr>
              <a:t> </a:t>
            </a:r>
            <a:r>
              <a:rPr lang="en-GB" sz="3600" smtClean="0">
                <a:solidFill>
                  <a:schemeClr val="tx1"/>
                </a:solidFill>
                <a:latin typeface="Symbol" pitchFamily="18" charset="2"/>
              </a:rPr>
              <a:t>*</a:t>
            </a:r>
            <a:r>
              <a:rPr lang="en-GB" sz="3600" smtClean="0">
                <a:solidFill>
                  <a:srgbClr val="00B0F0"/>
                </a:solidFill>
                <a:latin typeface="Symbol" pitchFamily="18" charset="2"/>
              </a:rPr>
              <a:t> </a:t>
            </a:r>
            <a:r>
              <a:rPr lang="en-GB" sz="3600" smtClean="0"/>
              <a:t>2 </a:t>
            </a:r>
            <a:r>
              <a:rPr lang="en-GB" sz="4000" b="1" baseline="30000" smtClean="0">
                <a:solidFill>
                  <a:srgbClr val="00B050"/>
                </a:solidFill>
              </a:rPr>
              <a:t>e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smtClean="0"/>
              <a:t>If</a:t>
            </a:r>
            <a:r>
              <a:rPr lang="en-GB" sz="2000" smtClean="0">
                <a:solidFill>
                  <a:srgbClr val="00B0F0"/>
                </a:solidFill>
              </a:rPr>
              <a:t> S </a:t>
            </a:r>
            <a:r>
              <a:rPr lang="en-GB" sz="2000" smtClean="0"/>
              <a:t>= 0, +ve 		If </a:t>
            </a:r>
            <a:r>
              <a:rPr lang="en-GB" sz="2000" smtClean="0">
                <a:solidFill>
                  <a:srgbClr val="00B0F0"/>
                </a:solidFill>
              </a:rPr>
              <a:t>S</a:t>
            </a:r>
            <a:r>
              <a:rPr lang="en-GB" sz="2000" smtClean="0"/>
              <a:t> = 1, -ve 		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smtClean="0"/>
              <a:t>Mantissa (</a:t>
            </a:r>
            <a:r>
              <a:rPr lang="en-GB" sz="2000" smtClean="0">
                <a:solidFill>
                  <a:srgbClr val="FF0000"/>
                </a:solidFill>
              </a:rPr>
              <a:t>X</a:t>
            </a:r>
            <a:r>
              <a:rPr lang="en-GB" sz="2000" smtClean="0"/>
              <a:t>) is in fraction format:</a:t>
            </a:r>
          </a:p>
          <a:p>
            <a:pPr lvl="1" algn="ctr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smtClean="0">
                <a:solidFill>
                  <a:srgbClr val="FF0000"/>
                </a:solidFill>
              </a:rPr>
              <a:t>X</a:t>
            </a:r>
            <a:r>
              <a:rPr lang="en-GB" sz="2000" baseline="-25000" smtClean="0">
                <a:solidFill>
                  <a:srgbClr val="FF0000"/>
                </a:solidFill>
              </a:rPr>
              <a:t>63</a:t>
            </a:r>
            <a:r>
              <a:rPr lang="en-GB" sz="2000" smtClean="0">
                <a:solidFill>
                  <a:srgbClr val="FF0000"/>
                </a:solidFill>
              </a:rPr>
              <a:t>*</a:t>
            </a:r>
            <a:r>
              <a:rPr lang="en-GB" sz="2000" smtClean="0">
                <a:solidFill>
                  <a:srgbClr val="FF3366"/>
                </a:solidFill>
              </a:rPr>
              <a:t>2</a:t>
            </a:r>
            <a:r>
              <a:rPr lang="en-GB" sz="2000" baseline="30000" smtClean="0">
                <a:solidFill>
                  <a:srgbClr val="FF3366"/>
                </a:solidFill>
              </a:rPr>
              <a:t>0</a:t>
            </a:r>
            <a:r>
              <a:rPr lang="en-GB" sz="2000" smtClean="0"/>
              <a:t> + </a:t>
            </a:r>
            <a:r>
              <a:rPr lang="en-GB" sz="2000" smtClean="0">
                <a:solidFill>
                  <a:schemeClr val="tx1"/>
                </a:solidFill>
              </a:rPr>
              <a:t>X</a:t>
            </a:r>
            <a:r>
              <a:rPr lang="en-GB" sz="2000" baseline="-25000" smtClean="0">
                <a:solidFill>
                  <a:schemeClr val="tx1"/>
                </a:solidFill>
              </a:rPr>
              <a:t>62</a:t>
            </a:r>
            <a:r>
              <a:rPr lang="en-GB" sz="2000" smtClean="0">
                <a:solidFill>
                  <a:schemeClr val="tx1"/>
                </a:solidFill>
              </a:rPr>
              <a:t>*</a:t>
            </a:r>
            <a:r>
              <a:rPr lang="en-GB" sz="2000" smtClean="0"/>
              <a:t>2</a:t>
            </a:r>
            <a:r>
              <a:rPr lang="en-GB" sz="2000" baseline="30000" smtClean="0"/>
              <a:t>-1</a:t>
            </a:r>
            <a:r>
              <a:rPr lang="en-GB" sz="2000" smtClean="0"/>
              <a:t> + </a:t>
            </a:r>
            <a:r>
              <a:rPr lang="en-GB" sz="2000" smtClean="0">
                <a:solidFill>
                  <a:schemeClr val="tx1"/>
                </a:solidFill>
              </a:rPr>
              <a:t>X</a:t>
            </a:r>
            <a:r>
              <a:rPr lang="en-GB" sz="2000" baseline="-25000" smtClean="0">
                <a:solidFill>
                  <a:schemeClr val="tx1"/>
                </a:solidFill>
              </a:rPr>
              <a:t>61</a:t>
            </a:r>
            <a:r>
              <a:rPr lang="en-GB" sz="2000" smtClean="0">
                <a:solidFill>
                  <a:schemeClr val="tx1"/>
                </a:solidFill>
              </a:rPr>
              <a:t>*</a:t>
            </a:r>
            <a:r>
              <a:rPr lang="en-GB" sz="2000" smtClean="0"/>
              <a:t>2</a:t>
            </a:r>
            <a:r>
              <a:rPr lang="en-GB" sz="2000" baseline="30000" smtClean="0"/>
              <a:t>-2</a:t>
            </a:r>
            <a:r>
              <a:rPr lang="en-GB" sz="2000" smtClean="0"/>
              <a:t> + </a:t>
            </a:r>
            <a:r>
              <a:rPr lang="en-GB" sz="2000" smtClean="0">
                <a:solidFill>
                  <a:schemeClr val="tx1"/>
                </a:solidFill>
              </a:rPr>
              <a:t>X</a:t>
            </a:r>
            <a:r>
              <a:rPr lang="en-GB" sz="2000" baseline="-25000" smtClean="0">
                <a:solidFill>
                  <a:schemeClr val="tx1"/>
                </a:solidFill>
              </a:rPr>
              <a:t>60</a:t>
            </a:r>
            <a:r>
              <a:rPr lang="en-GB" sz="2000" smtClean="0">
                <a:solidFill>
                  <a:schemeClr val="tx1"/>
                </a:solidFill>
              </a:rPr>
              <a:t>*</a:t>
            </a:r>
            <a:r>
              <a:rPr lang="en-GB" sz="2000" smtClean="0"/>
              <a:t>2</a:t>
            </a:r>
            <a:r>
              <a:rPr lang="en-GB" sz="2000" baseline="30000" smtClean="0"/>
              <a:t>-3</a:t>
            </a:r>
            <a:r>
              <a:rPr lang="en-GB" sz="2000" smtClean="0"/>
              <a:t> + </a:t>
            </a:r>
            <a:r>
              <a:rPr lang="en-GB" sz="2000" smtClean="0">
                <a:solidFill>
                  <a:schemeClr val="tx1"/>
                </a:solidFill>
              </a:rPr>
              <a:t>X</a:t>
            </a:r>
            <a:r>
              <a:rPr lang="en-GB" sz="2000" baseline="-25000" smtClean="0">
                <a:solidFill>
                  <a:schemeClr val="tx1"/>
                </a:solidFill>
              </a:rPr>
              <a:t>59</a:t>
            </a:r>
            <a:r>
              <a:rPr lang="en-GB" sz="2000" smtClean="0">
                <a:solidFill>
                  <a:schemeClr val="tx1"/>
                </a:solidFill>
              </a:rPr>
              <a:t>*</a:t>
            </a:r>
            <a:r>
              <a:rPr lang="en-GB" sz="2000" smtClean="0"/>
              <a:t>2</a:t>
            </a:r>
            <a:r>
              <a:rPr lang="en-GB" sz="2000" baseline="30000" smtClean="0"/>
              <a:t>-4</a:t>
            </a:r>
            <a:r>
              <a:rPr lang="en-GB" sz="2000" smtClean="0"/>
              <a:t> …+ </a:t>
            </a:r>
            <a:r>
              <a:rPr lang="en-GB" sz="2000" smtClean="0">
                <a:solidFill>
                  <a:schemeClr val="tx1"/>
                </a:solidFill>
              </a:rPr>
              <a:t>X</a:t>
            </a:r>
            <a:r>
              <a:rPr lang="en-GB" sz="2000" baseline="-25000" smtClean="0">
                <a:solidFill>
                  <a:schemeClr val="tx1"/>
                </a:solidFill>
              </a:rPr>
              <a:t>63-i</a:t>
            </a:r>
            <a:r>
              <a:rPr lang="en-GB" sz="2000" smtClean="0">
                <a:solidFill>
                  <a:schemeClr val="tx1"/>
                </a:solidFill>
              </a:rPr>
              <a:t>*</a:t>
            </a:r>
            <a:r>
              <a:rPr lang="en-GB" sz="2000" smtClean="0"/>
              <a:t>2</a:t>
            </a:r>
            <a:r>
              <a:rPr lang="en-GB" sz="2000" baseline="30000" smtClean="0"/>
              <a:t>-i</a:t>
            </a:r>
            <a:r>
              <a:rPr lang="en-GB" sz="2000" smtClean="0"/>
              <a:t> +…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smtClean="0"/>
              <a:t>Actual exponent (</a:t>
            </a:r>
            <a:r>
              <a:rPr lang="en-GB" sz="2000" b="1" smtClean="0">
                <a:solidFill>
                  <a:srgbClr val="00B050"/>
                </a:solidFill>
              </a:rPr>
              <a:t>e</a:t>
            </a:r>
            <a:r>
              <a:rPr lang="en-GB" sz="2000" smtClean="0"/>
              <a:t>) is in Excess-N biasing format: </a:t>
            </a:r>
          </a:p>
          <a:p>
            <a:pPr lvl="1" algn="ctr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b="1" smtClean="0">
                <a:solidFill>
                  <a:srgbClr val="00B050"/>
                </a:solidFill>
              </a:rPr>
              <a:t>e</a:t>
            </a:r>
            <a:r>
              <a:rPr lang="en-GB" sz="2000" smtClean="0"/>
              <a:t> = Exponent – (2</a:t>
            </a:r>
            <a:r>
              <a:rPr lang="en-GB" sz="2000" baseline="30000" smtClean="0">
                <a:solidFill>
                  <a:srgbClr val="FF0000"/>
                </a:solidFill>
              </a:rPr>
              <a:t>14</a:t>
            </a:r>
            <a:r>
              <a:rPr lang="en-GB" sz="2000" smtClean="0"/>
              <a:t> – 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93037" cy="882650"/>
          </a:xfrm>
        </p:spPr>
        <p:txBody>
          <a:bodyPr anchor="b"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Part C: </a:t>
            </a:r>
            <a:r>
              <a:rPr lang="en-GB" smtClean="0">
                <a:solidFill>
                  <a:srgbClr val="800000"/>
                </a:solidFill>
              </a:rPr>
              <a:t>PRELAB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  <a:ln>
            <a:noFill/>
          </a:ln>
        </p:spPr>
        <p:txBody>
          <a:bodyPr/>
          <a:lstStyle/>
          <a:p>
            <a:pPr eaLnBrk="1" hangingPunct="1">
              <a:lnSpc>
                <a:spcPts val="3325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Review the code for </a:t>
            </a:r>
            <a:r>
              <a:rPr lang="en-GB" dirty="0" smtClean="0"/>
              <a:t>lab4b.asm</a:t>
            </a:r>
            <a:endParaRPr lang="en-GB" dirty="0" smtClean="0"/>
          </a:p>
          <a:p>
            <a:pPr eaLnBrk="1" hangingPunct="1">
              <a:lnSpc>
                <a:spcPts val="3325"/>
              </a:lnSpc>
              <a:spcBef>
                <a:spcPts val="700"/>
              </a:spcBef>
              <a:buClr>
                <a:srgbClr val="0066FF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rgbClr val="0066FF"/>
                </a:solidFill>
              </a:rPr>
              <a:t>Bring a stopwatch</a:t>
            </a:r>
            <a:r>
              <a:rPr lang="en-GB" dirty="0" smtClean="0"/>
              <a:t> for timing the programs</a:t>
            </a:r>
          </a:p>
          <a:p>
            <a:pPr lvl="1" eaLnBrk="1" hangingPunct="1">
              <a:lnSpc>
                <a:spcPts val="3325"/>
              </a:lnSpc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eaLnBrk="1" hangingPunct="1">
              <a:lnSpc>
                <a:spcPts val="3325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Review extended precision IEEE floating point standard</a:t>
            </a:r>
          </a:p>
          <a:p>
            <a:pPr lvl="1" eaLnBrk="1" hangingPunct="1">
              <a:lnSpc>
                <a:spcPts val="3325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Consult online references</a:t>
            </a:r>
          </a:p>
          <a:p>
            <a:pPr lvl="1" eaLnBrk="1" hangingPunct="1">
              <a:lnSpc>
                <a:spcPts val="3325"/>
              </a:lnSpc>
              <a:spcBef>
                <a:spcPts val="600"/>
              </a:spcBef>
              <a:buClr>
                <a:srgbClr val="333399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rgbClr val="333399"/>
                </a:solidFill>
              </a:rPr>
              <a:t>Google </a:t>
            </a:r>
            <a:r>
              <a:rPr lang="en-GB" sz="2400" dirty="0" smtClean="0"/>
              <a:t>for IEEE floating point format (80-bit) and how to decode it</a:t>
            </a:r>
          </a:p>
          <a:p>
            <a:pPr lvl="2" eaLnBrk="1" hangingPunct="1">
              <a:lnSpc>
                <a:spcPts val="3325"/>
              </a:lnSpc>
              <a:buClr>
                <a:srgbClr val="333399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CA" sz="2000" dirty="0" smtClean="0">
                <a:solidFill>
                  <a:srgbClr val="00B0F0"/>
                </a:solidFill>
                <a:hlinkClick r:id="rId3"/>
              </a:rPr>
              <a:t>http://www.opferman.net/Text/ieee.txt</a:t>
            </a:r>
            <a:endParaRPr lang="en-GB" sz="2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93037" cy="1143000"/>
          </a:xfrm>
        </p:spPr>
        <p:txBody>
          <a:bodyPr anchor="b"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Part C Procedure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07375" cy="4997450"/>
          </a:xfrm>
        </p:spPr>
        <p:txBody>
          <a:bodyPr/>
          <a:lstStyle/>
          <a:p>
            <a:pPr eaLnBrk="1" hangingPunct="1">
              <a:lnSpc>
                <a:spcPts val="2375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Use </a:t>
            </a:r>
            <a:r>
              <a:rPr lang="en-GB" sz="2000" b="1" dirty="0" smtClean="0">
                <a:solidFill>
                  <a:schemeClr val="tx1"/>
                </a:solidFill>
              </a:rPr>
              <a:t>“MASM </a:t>
            </a:r>
            <a:r>
              <a:rPr lang="en-GB" sz="2000" b="1" dirty="0" smtClean="0">
                <a:solidFill>
                  <a:schemeClr val="tx1"/>
                </a:solidFill>
              </a:rPr>
              <a:t>LAB4B.ASM </a:t>
            </a:r>
            <a:r>
              <a:rPr lang="en-GB" sz="2000" b="1" dirty="0" smtClean="0">
                <a:solidFill>
                  <a:srgbClr val="FF0000"/>
                </a:solidFill>
              </a:rPr>
              <a:t>/r</a:t>
            </a:r>
            <a:r>
              <a:rPr lang="en-GB" sz="2000" b="1" dirty="0" smtClean="0">
                <a:solidFill>
                  <a:schemeClr val="tx1"/>
                </a:solidFill>
              </a:rPr>
              <a:t>”, </a:t>
            </a:r>
            <a:r>
              <a:rPr lang="en-GB" sz="2000" b="1" dirty="0" smtClean="0"/>
              <a:t>“LINK </a:t>
            </a:r>
            <a:r>
              <a:rPr lang="en-GB" sz="2000" b="1" dirty="0" smtClean="0"/>
              <a:t>LAB4B.OBJ</a:t>
            </a:r>
            <a:r>
              <a:rPr lang="en-GB" sz="2000" b="1" dirty="0" smtClean="0"/>
              <a:t>”, “</a:t>
            </a:r>
            <a:r>
              <a:rPr lang="en-GB" sz="2000" b="1" dirty="0" smtClean="0"/>
              <a:t>LAB4B.EXE</a:t>
            </a:r>
            <a:r>
              <a:rPr lang="en-GB" sz="2000" b="1" dirty="0" smtClean="0"/>
              <a:t>”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smtClean="0">
                <a:solidFill>
                  <a:srgbClr val="0066FF"/>
                </a:solidFill>
              </a:rPr>
              <a:t>DO NOT use ASSEM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The result of the multiplication is displayed on the screen in 80-bit format. </a:t>
            </a:r>
            <a:r>
              <a:rPr lang="en-GB" sz="2400" dirty="0" smtClean="0">
                <a:solidFill>
                  <a:srgbClr val="008000"/>
                </a:solidFill>
              </a:rPr>
              <a:t>Convert into mantissa/exponent format and find the value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You have to adjust the loop variables </a:t>
            </a:r>
            <a:r>
              <a:rPr lang="en-GB" sz="2400" dirty="0" smtClean="0">
                <a:solidFill>
                  <a:srgbClr val="CC3300"/>
                </a:solidFill>
              </a:rPr>
              <a:t>COUNT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CC3300"/>
                </a:solidFill>
              </a:rPr>
              <a:t>COUNTA</a:t>
            </a:r>
            <a:r>
              <a:rPr lang="en-GB" sz="2400" dirty="0" smtClean="0"/>
              <a:t> to get good execution times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/>
              <a:t>How are COUNT and COUNTA related?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Find the </a:t>
            </a:r>
            <a:r>
              <a:rPr lang="en-GB" sz="2400" dirty="0" smtClean="0">
                <a:solidFill>
                  <a:srgbClr val="0066FF"/>
                </a:solidFill>
              </a:rPr>
              <a:t>difference in execution times</a:t>
            </a:r>
            <a:r>
              <a:rPr lang="en-GB" sz="2400" dirty="0" smtClean="0"/>
              <a:t> between the 8087 and the emulator (show to a TA)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Discuss the difference between the two results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See you next week!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793037" cy="1143000"/>
          </a:xfrm>
        </p:spPr>
        <p:txBody>
          <a:bodyPr anchor="b"/>
          <a:lstStyle/>
          <a:p>
            <a:pPr eaLnBrk="1" hangingPunct="1">
              <a:lnSpc>
                <a:spcPct val="83000"/>
              </a:lnSpc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smtClean="0">
                <a:solidFill>
                  <a:srgbClr val="00B050"/>
                </a:solidFill>
              </a:rPr>
              <a:t>Lab # 4</a:t>
            </a:r>
            <a:r>
              <a:rPr lang="en-GB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724400"/>
          </a:xfrm>
        </p:spPr>
        <p:txBody>
          <a:bodyPr/>
          <a:lstStyle/>
          <a:p>
            <a:pPr algn="ctr" eaLnBrk="1" hangingPunct="1">
              <a:lnSpc>
                <a:spcPts val="3325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/>
              <a:t>Part A</a:t>
            </a:r>
          </a:p>
          <a:p>
            <a:pPr lvl="1" algn="ctr"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8251A (USART)  and 8279 (LED Display)</a:t>
            </a:r>
          </a:p>
          <a:p>
            <a:pPr algn="ctr"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/>
          </a:p>
          <a:p>
            <a:pPr algn="ctr"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/>
          </a:p>
          <a:p>
            <a:pPr algn="ctr"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/>
              <a:t>Part </a:t>
            </a:r>
            <a:r>
              <a:rPr lang="en-GB" sz="2800" b="1" dirty="0" smtClean="0"/>
              <a:t>B</a:t>
            </a:r>
            <a:endParaRPr lang="en-GB" sz="2800" b="1" dirty="0" smtClean="0"/>
          </a:p>
          <a:p>
            <a:pPr lvl="1" algn="ctr"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8087 Emulator – Floating Point Multiplication</a:t>
            </a:r>
          </a:p>
          <a:p>
            <a:pPr lvl="1" algn="ctr"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 algn="ctr"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93038" cy="1143000"/>
          </a:xfrm>
        </p:spPr>
        <p:txBody>
          <a:bodyPr anchor="b"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Suggested Readings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0400" y="1371600"/>
            <a:ext cx="7943850" cy="5000625"/>
          </a:xfrm>
        </p:spPr>
        <p:txBody>
          <a:bodyPr/>
          <a:lstStyle/>
          <a:p>
            <a:pPr marL="400050" lvl="1" indent="-400050" eaLnBrk="1" hangingPunct="1">
              <a:lnSpc>
                <a:spcPts val="3813"/>
              </a:lnSpc>
              <a:spcBef>
                <a:spcPts val="600"/>
              </a:spcBef>
              <a:buClr>
                <a:srgbClr val="CC3300"/>
              </a:buClr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mtClean="0">
                <a:solidFill>
                  <a:srgbClr val="CC3300"/>
                </a:solidFill>
              </a:rPr>
              <a:t>Lab Manual</a:t>
            </a:r>
            <a:r>
              <a:rPr lang="en-GB" smtClean="0"/>
              <a:t>: Lab # 4</a:t>
            </a:r>
          </a:p>
          <a:p>
            <a:pPr marL="400050" lvl="1" indent="-400050" eaLnBrk="1" hangingPunct="1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mtClean="0">
                <a:solidFill>
                  <a:srgbClr val="CC3300"/>
                </a:solidFill>
              </a:rPr>
              <a:t>SDK-86 User’s Guide</a:t>
            </a:r>
            <a:r>
              <a:rPr lang="en-GB" smtClean="0"/>
              <a:t>: Serial Interface (Section 2.11)</a:t>
            </a:r>
          </a:p>
          <a:p>
            <a:pPr marL="400050" lvl="1" indent="-400050" eaLnBrk="1" hangingPunct="1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mtClean="0">
                <a:solidFill>
                  <a:srgbClr val="CC3300"/>
                </a:solidFill>
              </a:rPr>
              <a:t>Peripherals Handbook</a:t>
            </a:r>
            <a:r>
              <a:rPr lang="en-GB" smtClean="0"/>
              <a:t>: 8251A, 8279, 8087 </a:t>
            </a:r>
          </a:p>
          <a:p>
            <a:pPr marL="400050" lvl="1" indent="-400050" eaLnBrk="1" hangingPunct="1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mtClean="0">
                <a:solidFill>
                  <a:srgbClr val="CC3300"/>
                </a:solidFill>
              </a:rPr>
              <a:t>8086 User Manual</a:t>
            </a:r>
            <a:r>
              <a:rPr lang="en-GB" smtClean="0"/>
              <a:t>: 8087 operation (Chap. 3)</a:t>
            </a:r>
          </a:p>
          <a:p>
            <a:pPr marL="400050" lvl="1" indent="-400050" eaLnBrk="1" hangingPunct="1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mtClean="0">
                <a:solidFill>
                  <a:srgbClr val="C00000"/>
                </a:solidFill>
              </a:rPr>
              <a:t>Online: </a:t>
            </a:r>
            <a:r>
              <a:rPr lang="en-GB" smtClean="0"/>
              <a:t>IEEE 80-bit extended format for floating point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USART and display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93038" cy="882650"/>
          </a:xfrm>
        </p:spPr>
        <p:txBody>
          <a:bodyPr anchor="b"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Part A: </a:t>
            </a:r>
            <a:r>
              <a:rPr lang="en-GB" smtClean="0">
                <a:solidFill>
                  <a:srgbClr val="800000"/>
                </a:solidFill>
              </a:rPr>
              <a:t>Objectives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6425" y="1295400"/>
            <a:ext cx="8007350" cy="4827588"/>
          </a:xfrm>
        </p:spPr>
        <p:txBody>
          <a:bodyPr/>
          <a:lstStyle/>
          <a:p>
            <a:pPr eaLnBrk="1" hangingPunct="1">
              <a:lnSpc>
                <a:spcPts val="285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/>
              <a:t>Use of USART (Universal Synchronous/Asynchronous Receive Transmitter) - 8251A</a:t>
            </a:r>
          </a:p>
          <a:p>
            <a:pPr marL="742950" lvl="2" indent="-339725" eaLnBrk="1" hangingPunct="1">
              <a:lnSpc>
                <a:spcPts val="285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smtClean="0"/>
              <a:t>On SDK board, 8251A is used to communicate with PC (“</a:t>
            </a:r>
            <a:r>
              <a:rPr lang="en-GB" sz="2000" b="1" smtClean="0">
                <a:solidFill>
                  <a:srgbClr val="FF0000"/>
                </a:solidFill>
              </a:rPr>
              <a:t>GO FE00:0.</a:t>
            </a:r>
            <a:r>
              <a:rPr lang="en-GB" sz="2000" smtClean="0"/>
              <a:t>”)</a:t>
            </a:r>
          </a:p>
          <a:p>
            <a:pPr eaLnBrk="1" hangingPunct="1">
              <a:lnSpc>
                <a:spcPts val="285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/>
              <a:t> SDK board keypad controller – 8279</a:t>
            </a:r>
          </a:p>
          <a:p>
            <a:pPr lvl="1" eaLnBrk="1" hangingPunct="1">
              <a:lnSpc>
                <a:spcPts val="285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smtClean="0"/>
              <a:t>8279 controls the SDK-86 board’s keypad and display interface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smtClean="0"/>
              <a:t>Given: SDK2PC subroutine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smtClean="0"/>
              <a:t>Receives characters typed in on SDK keypad and transmits them to PC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smtClean="0"/>
              <a:t>Write: PC2SDK subroutine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smtClean="0"/>
              <a:t>Characters typed on PC will be shown on the SDK-86 display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93038" cy="809625"/>
          </a:xfrm>
        </p:spPr>
        <p:txBody>
          <a:bodyPr anchor="b"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Part A: </a:t>
            </a:r>
            <a:r>
              <a:rPr lang="en-GB" smtClean="0">
                <a:solidFill>
                  <a:srgbClr val="800000"/>
                </a:solidFill>
              </a:rPr>
              <a:t>PRELAB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12175" cy="4724400"/>
          </a:xfrm>
        </p:spPr>
        <p:txBody>
          <a:bodyPr/>
          <a:lstStyle/>
          <a:p>
            <a:pPr eaLnBrk="1" hangingPunct="1">
              <a:lnSpc>
                <a:spcPts val="3325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b="1" dirty="0" smtClean="0">
                <a:solidFill>
                  <a:srgbClr val="C00000"/>
                </a:solidFill>
              </a:rPr>
              <a:t>Complete PC2SDK subroutine in lab4a.asm</a:t>
            </a:r>
          </a:p>
          <a:p>
            <a:pPr eaLnBrk="1" hangingPunct="1">
              <a:lnSpc>
                <a:spcPts val="3325"/>
              </a:lnSpc>
              <a:spcBef>
                <a:spcPts val="700"/>
              </a:spcBef>
              <a:buClr>
                <a:srgbClr val="008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dirty="0" smtClean="0">
                <a:solidFill>
                  <a:srgbClr val="008000"/>
                </a:solidFill>
              </a:rPr>
              <a:t>Hints (see pseudo-code in Lab4a.asm):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smtClean="0"/>
              <a:t>Use </a:t>
            </a:r>
            <a:r>
              <a:rPr lang="en-GB" sz="2400" dirty="0" err="1" smtClean="0">
                <a:solidFill>
                  <a:srgbClr val="FF0000"/>
                </a:solidFill>
              </a:rPr>
              <a:t>RxRDY_MASK</a:t>
            </a:r>
            <a:r>
              <a:rPr lang="en-GB" sz="2400" dirty="0" smtClean="0"/>
              <a:t> to see if the USART receiver is ready (received any data)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smtClean="0"/>
              <a:t>How to read the data in from USART? (</a:t>
            </a:r>
            <a:r>
              <a:rPr lang="en-GB" sz="2400" dirty="0" smtClean="0">
                <a:solidFill>
                  <a:srgbClr val="0066FF"/>
                </a:solidFill>
              </a:rPr>
              <a:t>IN command</a:t>
            </a:r>
            <a:r>
              <a:rPr lang="en-GB" sz="2400" dirty="0" smtClean="0"/>
              <a:t>)</a:t>
            </a:r>
          </a:p>
          <a:p>
            <a:pPr lvl="1" eaLnBrk="1" hangingPunct="1">
              <a:lnSpc>
                <a:spcPts val="3325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smtClean="0"/>
              <a:t>Incoming data is in ASCII; use ASCII ranges to filter unwanted data (characters that can not be displayed in the 7-segment display)</a:t>
            </a:r>
          </a:p>
          <a:p>
            <a:pPr lvl="1" eaLnBrk="1" hangingPunct="1">
              <a:lnSpc>
                <a:spcPts val="3325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smtClean="0"/>
              <a:t>Use the LED table (XLAT) for translation (7-segment)</a:t>
            </a:r>
          </a:p>
          <a:p>
            <a:pPr lvl="1" eaLnBrk="1" hangingPunct="1">
              <a:lnSpc>
                <a:spcPts val="3325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smtClean="0"/>
              <a:t>To handle unwanted data</a:t>
            </a:r>
            <a:r>
              <a:rPr lang="en-GB" sz="2400" dirty="0" smtClean="0">
                <a:solidFill>
                  <a:schemeClr val="tx1"/>
                </a:solidFill>
              </a:rPr>
              <a:t>, show “</a:t>
            </a:r>
            <a:r>
              <a:rPr lang="en-GB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r>
              <a:rPr lang="en-GB" sz="2400" dirty="0" smtClean="0">
                <a:solidFill>
                  <a:schemeClr val="tx1"/>
                </a:solidFill>
              </a:rPr>
              <a:t>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smtClean="0"/>
              <a:t>How these procedures are evoked?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440113"/>
            <a:ext cx="8229600" cy="3084512"/>
          </a:xfrm>
        </p:spPr>
        <p:txBody>
          <a:bodyPr/>
          <a:lstStyle/>
          <a:p>
            <a:pPr eaLnBrk="1" hangingPunct="1">
              <a:lnSpc>
                <a:spcPct val="83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/>
              <a:t>LED_TABLE is given (contains </a:t>
            </a:r>
            <a:r>
              <a:rPr lang="en-GB" sz="2800" smtClean="0">
                <a:solidFill>
                  <a:srgbClr val="FF0000"/>
                </a:solidFill>
              </a:rPr>
              <a:t>0-9</a:t>
            </a:r>
            <a:r>
              <a:rPr lang="en-GB" sz="2800" smtClean="0"/>
              <a:t>, </a:t>
            </a:r>
            <a:r>
              <a:rPr lang="en-GB" sz="2800" b="1" smtClean="0">
                <a:solidFill>
                  <a:srgbClr val="FF0000"/>
                </a:solidFill>
              </a:rPr>
              <a:t>A-F</a:t>
            </a:r>
            <a:r>
              <a:rPr lang="en-GB" sz="2800" smtClean="0"/>
              <a:t> &amp; </a:t>
            </a:r>
            <a:r>
              <a:rPr lang="en-GB" sz="2800" b="1" smtClean="0">
                <a:solidFill>
                  <a:srgbClr val="FF0000"/>
                </a:solidFill>
              </a:rPr>
              <a:t>.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/>
              <a:t>You will need an ASCII code table (next page)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/>
              <a:t>Your code </a:t>
            </a:r>
            <a:r>
              <a:rPr lang="en-GB" sz="2800" b="1" smtClean="0"/>
              <a:t>PC2SDK</a:t>
            </a:r>
            <a:r>
              <a:rPr lang="en-GB" sz="2800" smtClean="0"/>
              <a:t> should do followings: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/>
              <a:t>If a number (</a:t>
            </a:r>
            <a:r>
              <a:rPr lang="en-GB" sz="2400" smtClean="0">
                <a:solidFill>
                  <a:srgbClr val="FF0000"/>
                </a:solidFill>
              </a:rPr>
              <a:t>0-9</a:t>
            </a:r>
            <a:r>
              <a:rPr lang="en-GB" sz="2400" smtClean="0"/>
              <a:t>) is pressed in PC, show it in SDK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/>
              <a:t>If a character among </a:t>
            </a:r>
            <a:r>
              <a:rPr lang="en-GB" sz="2400" smtClean="0">
                <a:solidFill>
                  <a:srgbClr val="FF0000"/>
                </a:solidFill>
              </a:rPr>
              <a:t>A-F</a:t>
            </a:r>
            <a:r>
              <a:rPr lang="en-GB" sz="2400" smtClean="0"/>
              <a:t> is pressed, show it in SDK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/>
              <a:t>If anything else is pressed, show “</a:t>
            </a:r>
            <a:r>
              <a:rPr lang="en-GB" sz="2400" b="1" smtClean="0">
                <a:solidFill>
                  <a:srgbClr val="FF0000"/>
                </a:solidFill>
              </a:rPr>
              <a:t>.</a:t>
            </a:r>
            <a:r>
              <a:rPr lang="en-GB" sz="2400" smtClean="0"/>
              <a:t>” in SDK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AutoNum type="arabi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/>
              <a:t>Nothing is pressed, no change (exit procedure)</a:t>
            </a:r>
          </a:p>
        </p:txBody>
      </p:sp>
      <p:grpSp>
        <p:nvGrpSpPr>
          <p:cNvPr id="8196" name="Group 3"/>
          <p:cNvGrpSpPr>
            <a:grpSpLocks/>
          </p:cNvGrpSpPr>
          <p:nvPr/>
        </p:nvGrpSpPr>
        <p:grpSpPr bwMode="auto">
          <a:xfrm>
            <a:off x="381000" y="1412875"/>
            <a:ext cx="3740150" cy="1509713"/>
            <a:chOff x="477" y="890"/>
            <a:chExt cx="2356" cy="951"/>
          </a:xfrm>
        </p:grpSpPr>
        <p:grpSp>
          <p:nvGrpSpPr>
            <p:cNvPr id="8209" name="Group 4"/>
            <p:cNvGrpSpPr>
              <a:grpSpLocks/>
            </p:cNvGrpSpPr>
            <p:nvPr/>
          </p:nvGrpSpPr>
          <p:grpSpPr bwMode="auto">
            <a:xfrm>
              <a:off x="1021" y="890"/>
              <a:ext cx="1268" cy="361"/>
              <a:chOff x="1021" y="890"/>
              <a:chExt cx="1268" cy="361"/>
            </a:xfrm>
          </p:grpSpPr>
          <p:sp>
            <p:nvSpPr>
              <p:cNvPr id="14341" name="AutoShape 5"/>
              <p:cNvSpPr>
                <a:spLocks noChangeArrowheads="1"/>
              </p:cNvSpPr>
              <p:nvPr/>
            </p:nvSpPr>
            <p:spPr bwMode="auto">
              <a:xfrm>
                <a:off x="1021" y="890"/>
                <a:ext cx="1269" cy="362"/>
              </a:xfrm>
              <a:prstGeom prst="roundRect">
                <a:avLst>
                  <a:gd name="adj" fmla="val 27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8222" name="Group 6"/>
              <p:cNvGrpSpPr>
                <a:grpSpLocks/>
              </p:cNvGrpSpPr>
              <p:nvPr/>
            </p:nvGrpSpPr>
            <p:grpSpPr bwMode="auto">
              <a:xfrm>
                <a:off x="1021" y="890"/>
                <a:ext cx="1268" cy="361"/>
                <a:chOff x="1021" y="890"/>
                <a:chExt cx="1268" cy="361"/>
              </a:xfrm>
            </p:grpSpPr>
            <p:sp>
              <p:nvSpPr>
                <p:cNvPr id="8223" name="AutoShape 7"/>
                <p:cNvSpPr>
                  <a:spLocks noChangeArrowheads="1"/>
                </p:cNvSpPr>
                <p:nvPr/>
              </p:nvSpPr>
              <p:spPr bwMode="auto">
                <a:xfrm>
                  <a:off x="1021" y="890"/>
                  <a:ext cx="1269" cy="362"/>
                </a:xfrm>
                <a:prstGeom prst="roundRect">
                  <a:avLst>
                    <a:gd name="adj" fmla="val 273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021" y="890"/>
                  <a:ext cx="1269" cy="3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0000" tIns="46800" rIns="90000" bIns="46800" anchor="ctr">
                  <a:spAutoFit/>
                </a:bodyPr>
                <a:lstStyle/>
                <a:p>
                  <a:pPr algn="ctr" eaLnBrk="1" hangingPunct="1">
                    <a:lnSpc>
                      <a:spcPct val="83000"/>
                    </a:lnSpc>
                    <a:buClr>
                      <a:srgbClr val="800000"/>
                    </a:buClr>
                    <a:buSzPct val="100000"/>
                    <a:buFont typeface="Times New Roman" pitchFamily="16" charset="0"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GB">
                      <a:solidFill>
                        <a:srgbClr val="800000"/>
                      </a:solidFill>
                    </a:rPr>
                    <a:t>PC2SDK</a:t>
                  </a:r>
                </a:p>
              </p:txBody>
            </p:sp>
          </p:grpSp>
        </p:grpSp>
        <p:grpSp>
          <p:nvGrpSpPr>
            <p:cNvPr id="8210" name="Group 9"/>
            <p:cNvGrpSpPr>
              <a:grpSpLocks/>
            </p:cNvGrpSpPr>
            <p:nvPr/>
          </p:nvGrpSpPr>
          <p:grpSpPr bwMode="auto">
            <a:xfrm>
              <a:off x="1021" y="1480"/>
              <a:ext cx="1268" cy="361"/>
              <a:chOff x="1021" y="1480"/>
              <a:chExt cx="1268" cy="361"/>
            </a:xfrm>
          </p:grpSpPr>
          <p:sp>
            <p:nvSpPr>
              <p:cNvPr id="14346" name="AutoShape 10"/>
              <p:cNvSpPr>
                <a:spLocks noChangeArrowheads="1"/>
              </p:cNvSpPr>
              <p:nvPr/>
            </p:nvSpPr>
            <p:spPr bwMode="auto">
              <a:xfrm>
                <a:off x="1021" y="1480"/>
                <a:ext cx="1269" cy="362"/>
              </a:xfrm>
              <a:prstGeom prst="roundRect">
                <a:avLst>
                  <a:gd name="adj" fmla="val 27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8218" name="Group 11"/>
              <p:cNvGrpSpPr>
                <a:grpSpLocks/>
              </p:cNvGrpSpPr>
              <p:nvPr/>
            </p:nvGrpSpPr>
            <p:grpSpPr bwMode="auto">
              <a:xfrm>
                <a:off x="1021" y="1480"/>
                <a:ext cx="1268" cy="361"/>
                <a:chOff x="1021" y="1480"/>
                <a:chExt cx="1268" cy="361"/>
              </a:xfrm>
            </p:grpSpPr>
            <p:sp>
              <p:nvSpPr>
                <p:cNvPr id="8219" name="AutoShape 12"/>
                <p:cNvSpPr>
                  <a:spLocks noChangeArrowheads="1"/>
                </p:cNvSpPr>
                <p:nvPr/>
              </p:nvSpPr>
              <p:spPr bwMode="auto">
                <a:xfrm>
                  <a:off x="1021" y="1480"/>
                  <a:ext cx="1269" cy="362"/>
                </a:xfrm>
                <a:prstGeom prst="roundRect">
                  <a:avLst>
                    <a:gd name="adj" fmla="val 273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021" y="1480"/>
                  <a:ext cx="1269" cy="3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0000" tIns="46800" rIns="90000" bIns="46800" anchor="ctr">
                  <a:spAutoFit/>
                </a:bodyPr>
                <a:lstStyle/>
                <a:p>
                  <a:pPr algn="ctr" eaLnBrk="1" hangingPunct="1">
                    <a:lnSpc>
                      <a:spcPct val="83000"/>
                    </a:lnSpc>
                    <a:buClr>
                      <a:srgbClr val="800000"/>
                    </a:buClr>
                    <a:buSzPct val="100000"/>
                    <a:buFont typeface="Times New Roman" pitchFamily="16" charset="0"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</a:pPr>
                  <a:r>
                    <a:rPr lang="en-GB">
                      <a:solidFill>
                        <a:srgbClr val="800000"/>
                      </a:solidFill>
                    </a:rPr>
                    <a:t>SDK2PC</a:t>
                  </a:r>
                </a:p>
              </p:txBody>
            </p:sp>
          </p:grpSp>
        </p:grpSp>
        <p:grpSp>
          <p:nvGrpSpPr>
            <p:cNvPr id="8211" name="Group 14"/>
            <p:cNvGrpSpPr>
              <a:grpSpLocks/>
            </p:cNvGrpSpPr>
            <p:nvPr/>
          </p:nvGrpSpPr>
          <p:grpSpPr bwMode="auto">
            <a:xfrm>
              <a:off x="2336" y="1026"/>
              <a:ext cx="497" cy="679"/>
              <a:chOff x="2336" y="1026"/>
              <a:chExt cx="497" cy="679"/>
            </a:xfrm>
          </p:grpSpPr>
          <p:sp>
            <p:nvSpPr>
              <p:cNvPr id="8215" name="Freeform 15"/>
              <p:cNvSpPr>
                <a:spLocks noChangeArrowheads="1"/>
              </p:cNvSpPr>
              <p:nvPr/>
            </p:nvSpPr>
            <p:spPr bwMode="auto">
              <a:xfrm>
                <a:off x="2336" y="1230"/>
                <a:ext cx="498" cy="476"/>
              </a:xfrm>
              <a:custGeom>
                <a:avLst/>
                <a:gdLst>
                  <a:gd name="T0" fmla="*/ 2196 w 2197"/>
                  <a:gd name="T1" fmla="*/ 601 h 2101"/>
                  <a:gd name="T2" fmla="*/ 1463 w 2197"/>
                  <a:gd name="T3" fmla="*/ 1798 h 2101"/>
                  <a:gd name="T4" fmla="*/ 1463 w 2197"/>
                  <a:gd name="T5" fmla="*/ 2100 h 2101"/>
                  <a:gd name="T6" fmla="*/ 0 w 2197"/>
                  <a:gd name="T7" fmla="*/ 1500 h 2101"/>
                  <a:gd name="T8" fmla="*/ 1463 w 2197"/>
                  <a:gd name="T9" fmla="*/ 900 h 2101"/>
                  <a:gd name="T10" fmla="*/ 1463 w 2197"/>
                  <a:gd name="T11" fmla="*/ 1200 h 2101"/>
                  <a:gd name="T12" fmla="*/ 2196 w 2197"/>
                  <a:gd name="T13" fmla="*/ 0 h 2101"/>
                  <a:gd name="T14" fmla="*/ 2196 w 2197"/>
                  <a:gd name="T15" fmla="*/ 601 h 21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97"/>
                  <a:gd name="T25" fmla="*/ 0 h 2101"/>
                  <a:gd name="T26" fmla="*/ 2197 w 2197"/>
                  <a:gd name="T27" fmla="*/ 2101 h 210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97" h="2101">
                    <a:moveTo>
                      <a:pt x="2196" y="601"/>
                    </a:moveTo>
                    <a:cubicBezTo>
                      <a:pt x="2196" y="1200"/>
                      <a:pt x="1830" y="1798"/>
                      <a:pt x="1463" y="1798"/>
                    </a:cubicBezTo>
                    <a:lnTo>
                      <a:pt x="1463" y="2100"/>
                    </a:lnTo>
                    <a:lnTo>
                      <a:pt x="0" y="1500"/>
                    </a:lnTo>
                    <a:lnTo>
                      <a:pt x="1463" y="900"/>
                    </a:lnTo>
                    <a:lnTo>
                      <a:pt x="1463" y="1200"/>
                    </a:lnTo>
                    <a:cubicBezTo>
                      <a:pt x="1830" y="1200"/>
                      <a:pt x="2196" y="601"/>
                      <a:pt x="2196" y="0"/>
                    </a:cubicBezTo>
                    <a:lnTo>
                      <a:pt x="2196" y="601"/>
                    </a:lnTo>
                  </a:path>
                </a:pathLst>
              </a:custGeom>
              <a:solidFill>
                <a:srgbClr val="00B8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Freeform 16"/>
              <p:cNvSpPr>
                <a:spLocks noChangeArrowheads="1"/>
              </p:cNvSpPr>
              <p:nvPr/>
            </p:nvSpPr>
            <p:spPr bwMode="auto">
              <a:xfrm>
                <a:off x="2336" y="1026"/>
                <a:ext cx="498" cy="341"/>
              </a:xfrm>
              <a:custGeom>
                <a:avLst/>
                <a:gdLst>
                  <a:gd name="T0" fmla="*/ 0 w 2197"/>
                  <a:gd name="T1" fmla="*/ 0 h 1502"/>
                  <a:gd name="T2" fmla="*/ 2196 w 2197"/>
                  <a:gd name="T3" fmla="*/ 901 h 1502"/>
                  <a:gd name="T4" fmla="*/ 2196 w 2197"/>
                  <a:gd name="T5" fmla="*/ 1501 h 1502"/>
                  <a:gd name="T6" fmla="*/ 0 w 2197"/>
                  <a:gd name="T7" fmla="*/ 600 h 1502"/>
                  <a:gd name="T8" fmla="*/ 0 w 2197"/>
                  <a:gd name="T9" fmla="*/ 0 h 15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97"/>
                  <a:gd name="T16" fmla="*/ 0 h 1502"/>
                  <a:gd name="T17" fmla="*/ 2197 w 2197"/>
                  <a:gd name="T18" fmla="*/ 1502 h 15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97" h="1502">
                    <a:moveTo>
                      <a:pt x="0" y="0"/>
                    </a:moveTo>
                    <a:cubicBezTo>
                      <a:pt x="1097" y="0"/>
                      <a:pt x="2196" y="450"/>
                      <a:pt x="2196" y="901"/>
                    </a:cubicBezTo>
                    <a:lnTo>
                      <a:pt x="2196" y="1501"/>
                    </a:lnTo>
                    <a:cubicBezTo>
                      <a:pt x="2196" y="752"/>
                      <a:pt x="1097" y="600"/>
                      <a:pt x="0" y="60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B8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17"/>
            <p:cNvGrpSpPr>
              <a:grpSpLocks/>
            </p:cNvGrpSpPr>
            <p:nvPr/>
          </p:nvGrpSpPr>
          <p:grpSpPr bwMode="auto">
            <a:xfrm>
              <a:off x="477" y="981"/>
              <a:ext cx="497" cy="679"/>
              <a:chOff x="477" y="981"/>
              <a:chExt cx="497" cy="679"/>
            </a:xfrm>
          </p:grpSpPr>
          <p:sp>
            <p:nvSpPr>
              <p:cNvPr id="8213" name="Freeform 18"/>
              <p:cNvSpPr>
                <a:spLocks noChangeArrowheads="1"/>
              </p:cNvSpPr>
              <p:nvPr/>
            </p:nvSpPr>
            <p:spPr bwMode="auto">
              <a:xfrm>
                <a:off x="477" y="981"/>
                <a:ext cx="498" cy="476"/>
              </a:xfrm>
              <a:custGeom>
                <a:avLst/>
                <a:gdLst>
                  <a:gd name="T0" fmla="*/ 0 w 2197"/>
                  <a:gd name="T1" fmla="*/ 1500 h 2101"/>
                  <a:gd name="T2" fmla="*/ 733 w 2197"/>
                  <a:gd name="T3" fmla="*/ 302 h 2101"/>
                  <a:gd name="T4" fmla="*/ 733 w 2197"/>
                  <a:gd name="T5" fmla="*/ 0 h 2101"/>
                  <a:gd name="T6" fmla="*/ 2196 w 2197"/>
                  <a:gd name="T7" fmla="*/ 600 h 2101"/>
                  <a:gd name="T8" fmla="*/ 733 w 2197"/>
                  <a:gd name="T9" fmla="*/ 1200 h 2101"/>
                  <a:gd name="T10" fmla="*/ 733 w 2197"/>
                  <a:gd name="T11" fmla="*/ 900 h 2101"/>
                  <a:gd name="T12" fmla="*/ 0 w 2197"/>
                  <a:gd name="T13" fmla="*/ 2100 h 2101"/>
                  <a:gd name="T14" fmla="*/ 0 w 2197"/>
                  <a:gd name="T15" fmla="*/ 1500 h 21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97"/>
                  <a:gd name="T25" fmla="*/ 0 h 2101"/>
                  <a:gd name="T26" fmla="*/ 2197 w 2197"/>
                  <a:gd name="T27" fmla="*/ 2101 h 210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97" h="2101">
                    <a:moveTo>
                      <a:pt x="0" y="1500"/>
                    </a:moveTo>
                    <a:cubicBezTo>
                      <a:pt x="0" y="900"/>
                      <a:pt x="366" y="302"/>
                      <a:pt x="733" y="302"/>
                    </a:cubicBezTo>
                    <a:lnTo>
                      <a:pt x="733" y="0"/>
                    </a:lnTo>
                    <a:lnTo>
                      <a:pt x="2196" y="600"/>
                    </a:lnTo>
                    <a:lnTo>
                      <a:pt x="733" y="1200"/>
                    </a:lnTo>
                    <a:lnTo>
                      <a:pt x="733" y="900"/>
                    </a:lnTo>
                    <a:cubicBezTo>
                      <a:pt x="366" y="900"/>
                      <a:pt x="0" y="1500"/>
                      <a:pt x="0" y="2100"/>
                    </a:cubicBezTo>
                    <a:lnTo>
                      <a:pt x="0" y="1500"/>
                    </a:lnTo>
                  </a:path>
                </a:pathLst>
              </a:custGeom>
              <a:solidFill>
                <a:srgbClr val="00B8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Freeform 19"/>
              <p:cNvSpPr>
                <a:spLocks noChangeArrowheads="1"/>
              </p:cNvSpPr>
              <p:nvPr/>
            </p:nvSpPr>
            <p:spPr bwMode="auto">
              <a:xfrm>
                <a:off x="477" y="1321"/>
                <a:ext cx="498" cy="341"/>
              </a:xfrm>
              <a:custGeom>
                <a:avLst/>
                <a:gdLst>
                  <a:gd name="T0" fmla="*/ 2196 w 2197"/>
                  <a:gd name="T1" fmla="*/ 1501 h 1502"/>
                  <a:gd name="T2" fmla="*/ 0 w 2197"/>
                  <a:gd name="T3" fmla="*/ 600 h 1502"/>
                  <a:gd name="T4" fmla="*/ 0 w 2197"/>
                  <a:gd name="T5" fmla="*/ 0 h 1502"/>
                  <a:gd name="T6" fmla="*/ 2196 w 2197"/>
                  <a:gd name="T7" fmla="*/ 901 h 1502"/>
                  <a:gd name="T8" fmla="*/ 2196 w 2197"/>
                  <a:gd name="T9" fmla="*/ 1501 h 15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97"/>
                  <a:gd name="T16" fmla="*/ 0 h 1502"/>
                  <a:gd name="T17" fmla="*/ 2197 w 2197"/>
                  <a:gd name="T18" fmla="*/ 1502 h 15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97" h="1502">
                    <a:moveTo>
                      <a:pt x="2196" y="1501"/>
                    </a:moveTo>
                    <a:cubicBezTo>
                      <a:pt x="1099" y="1501"/>
                      <a:pt x="0" y="1051"/>
                      <a:pt x="0" y="600"/>
                    </a:cubicBezTo>
                    <a:lnTo>
                      <a:pt x="0" y="0"/>
                    </a:lnTo>
                    <a:cubicBezTo>
                      <a:pt x="0" y="749"/>
                      <a:pt x="1099" y="901"/>
                      <a:pt x="2196" y="901"/>
                    </a:cubicBezTo>
                    <a:lnTo>
                      <a:pt x="2196" y="1501"/>
                    </a:lnTo>
                  </a:path>
                </a:pathLst>
              </a:custGeom>
              <a:solidFill>
                <a:srgbClr val="00B8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8197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484313"/>
            <a:ext cx="15113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2613" y="1484313"/>
            <a:ext cx="1584325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5969000" y="2636838"/>
            <a:ext cx="1031875" cy="508000"/>
            <a:chOff x="3997" y="1661"/>
            <a:chExt cx="650" cy="320"/>
          </a:xfrm>
        </p:grpSpPr>
        <p:sp>
          <p:nvSpPr>
            <p:cNvPr id="8205" name="Freeform 23"/>
            <p:cNvSpPr>
              <a:spLocks noChangeArrowheads="1"/>
            </p:cNvSpPr>
            <p:nvPr/>
          </p:nvSpPr>
          <p:spPr bwMode="auto">
            <a:xfrm>
              <a:off x="4150" y="1661"/>
              <a:ext cx="363" cy="137"/>
            </a:xfrm>
            <a:custGeom>
              <a:avLst/>
              <a:gdLst>
                <a:gd name="T0" fmla="*/ 0 w 1602"/>
                <a:gd name="T1" fmla="*/ 150 h 603"/>
                <a:gd name="T2" fmla="*/ 1201 w 1602"/>
                <a:gd name="T3" fmla="*/ 150 h 603"/>
                <a:gd name="T4" fmla="*/ 1201 w 1602"/>
                <a:gd name="T5" fmla="*/ 0 h 603"/>
                <a:gd name="T6" fmla="*/ 1601 w 1602"/>
                <a:gd name="T7" fmla="*/ 300 h 603"/>
                <a:gd name="T8" fmla="*/ 1201 w 1602"/>
                <a:gd name="T9" fmla="*/ 602 h 603"/>
                <a:gd name="T10" fmla="*/ 1201 w 1602"/>
                <a:gd name="T11" fmla="*/ 451 h 603"/>
                <a:gd name="T12" fmla="*/ 0 w 1602"/>
                <a:gd name="T13" fmla="*/ 451 h 603"/>
                <a:gd name="T14" fmla="*/ 0 w 1602"/>
                <a:gd name="T15" fmla="*/ 150 h 6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02"/>
                <a:gd name="T25" fmla="*/ 0 h 603"/>
                <a:gd name="T26" fmla="*/ 1602 w 1602"/>
                <a:gd name="T27" fmla="*/ 603 h 6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02" h="603">
                  <a:moveTo>
                    <a:pt x="0" y="150"/>
                  </a:moveTo>
                  <a:lnTo>
                    <a:pt x="1201" y="150"/>
                  </a:lnTo>
                  <a:lnTo>
                    <a:pt x="1201" y="0"/>
                  </a:lnTo>
                  <a:lnTo>
                    <a:pt x="1601" y="300"/>
                  </a:lnTo>
                  <a:lnTo>
                    <a:pt x="1201" y="602"/>
                  </a:lnTo>
                  <a:lnTo>
                    <a:pt x="1201" y="451"/>
                  </a:lnTo>
                  <a:lnTo>
                    <a:pt x="0" y="451"/>
                  </a:lnTo>
                  <a:lnTo>
                    <a:pt x="0" y="150"/>
                  </a:lnTo>
                </a:path>
              </a:pathLst>
            </a:cu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06" name="Group 24"/>
            <p:cNvGrpSpPr>
              <a:grpSpLocks/>
            </p:cNvGrpSpPr>
            <p:nvPr/>
          </p:nvGrpSpPr>
          <p:grpSpPr bwMode="auto">
            <a:xfrm>
              <a:off x="3997" y="1752"/>
              <a:ext cx="650" cy="229"/>
              <a:chOff x="3997" y="1752"/>
              <a:chExt cx="650" cy="229"/>
            </a:xfrm>
          </p:grpSpPr>
          <p:sp>
            <p:nvSpPr>
              <p:cNvPr id="8207" name="AutoShape 25"/>
              <p:cNvSpPr>
                <a:spLocks noChangeArrowheads="1"/>
              </p:cNvSpPr>
              <p:nvPr/>
            </p:nvSpPr>
            <p:spPr bwMode="auto">
              <a:xfrm>
                <a:off x="3997" y="1752"/>
                <a:ext cx="651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AutoShape 26"/>
              <p:cNvSpPr>
                <a:spLocks noChangeArrowheads="1"/>
              </p:cNvSpPr>
              <p:nvPr/>
            </p:nvSpPr>
            <p:spPr bwMode="auto">
              <a:xfrm>
                <a:off x="3997" y="1752"/>
                <a:ext cx="651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lnSpc>
                    <a:spcPct val="8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sz="1800">
                    <a:solidFill>
                      <a:srgbClr val="000000"/>
                    </a:solidFill>
                  </a:rPr>
                  <a:t>SDK2PC</a:t>
                </a:r>
              </a:p>
            </p:txBody>
          </p:sp>
        </p:grpSp>
      </p:grp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5962650" y="1954213"/>
            <a:ext cx="1031875" cy="536575"/>
            <a:chOff x="3993" y="1231"/>
            <a:chExt cx="650" cy="338"/>
          </a:xfrm>
        </p:grpSpPr>
        <p:sp>
          <p:nvSpPr>
            <p:cNvPr id="8201" name="Freeform 28"/>
            <p:cNvSpPr>
              <a:spLocks noChangeArrowheads="1"/>
            </p:cNvSpPr>
            <p:nvPr/>
          </p:nvSpPr>
          <p:spPr bwMode="auto">
            <a:xfrm>
              <a:off x="4150" y="1433"/>
              <a:ext cx="364" cy="137"/>
            </a:xfrm>
            <a:custGeom>
              <a:avLst/>
              <a:gdLst>
                <a:gd name="T0" fmla="*/ 1602 w 1603"/>
                <a:gd name="T1" fmla="*/ 150 h 603"/>
                <a:gd name="T2" fmla="*/ 400 w 1603"/>
                <a:gd name="T3" fmla="*/ 150 h 603"/>
                <a:gd name="T4" fmla="*/ 400 w 1603"/>
                <a:gd name="T5" fmla="*/ 0 h 603"/>
                <a:gd name="T6" fmla="*/ 0 w 1603"/>
                <a:gd name="T7" fmla="*/ 300 h 603"/>
                <a:gd name="T8" fmla="*/ 400 w 1603"/>
                <a:gd name="T9" fmla="*/ 602 h 603"/>
                <a:gd name="T10" fmla="*/ 400 w 1603"/>
                <a:gd name="T11" fmla="*/ 451 h 603"/>
                <a:gd name="T12" fmla="*/ 1602 w 1603"/>
                <a:gd name="T13" fmla="*/ 451 h 603"/>
                <a:gd name="T14" fmla="*/ 1602 w 1603"/>
                <a:gd name="T15" fmla="*/ 150 h 6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03"/>
                <a:gd name="T25" fmla="*/ 0 h 603"/>
                <a:gd name="T26" fmla="*/ 1603 w 1603"/>
                <a:gd name="T27" fmla="*/ 603 h 6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03" h="603">
                  <a:moveTo>
                    <a:pt x="1602" y="150"/>
                  </a:moveTo>
                  <a:lnTo>
                    <a:pt x="400" y="150"/>
                  </a:lnTo>
                  <a:lnTo>
                    <a:pt x="400" y="0"/>
                  </a:lnTo>
                  <a:lnTo>
                    <a:pt x="0" y="300"/>
                  </a:lnTo>
                  <a:lnTo>
                    <a:pt x="400" y="602"/>
                  </a:lnTo>
                  <a:lnTo>
                    <a:pt x="400" y="451"/>
                  </a:lnTo>
                  <a:lnTo>
                    <a:pt x="1602" y="451"/>
                  </a:lnTo>
                  <a:lnTo>
                    <a:pt x="1602" y="150"/>
                  </a:lnTo>
                </a:path>
              </a:pathLst>
            </a:cu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02" name="Group 29"/>
            <p:cNvGrpSpPr>
              <a:grpSpLocks/>
            </p:cNvGrpSpPr>
            <p:nvPr/>
          </p:nvGrpSpPr>
          <p:grpSpPr bwMode="auto">
            <a:xfrm>
              <a:off x="3993" y="1231"/>
              <a:ext cx="650" cy="230"/>
              <a:chOff x="3993" y="1231"/>
              <a:chExt cx="650" cy="230"/>
            </a:xfrm>
          </p:grpSpPr>
          <p:sp>
            <p:nvSpPr>
              <p:cNvPr id="8203" name="AutoShape 30"/>
              <p:cNvSpPr>
                <a:spLocks noChangeArrowheads="1"/>
              </p:cNvSpPr>
              <p:nvPr/>
            </p:nvSpPr>
            <p:spPr bwMode="auto">
              <a:xfrm>
                <a:off x="3993" y="1231"/>
                <a:ext cx="651" cy="231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AutoShape 31"/>
              <p:cNvSpPr>
                <a:spLocks noChangeArrowheads="1"/>
              </p:cNvSpPr>
              <p:nvPr/>
            </p:nvSpPr>
            <p:spPr bwMode="auto">
              <a:xfrm>
                <a:off x="3993" y="1231"/>
                <a:ext cx="651" cy="230"/>
              </a:xfrm>
              <a:prstGeom prst="roundRect">
                <a:avLst>
                  <a:gd name="adj" fmla="val 431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lnSpc>
                    <a:spcPct val="8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sz="1800">
                    <a:solidFill>
                      <a:srgbClr val="000000"/>
                    </a:solidFill>
                  </a:rPr>
                  <a:t>PC2SDK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0"/>
            <a:ext cx="86042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93038" cy="882650"/>
          </a:xfrm>
        </p:spPr>
        <p:txBody>
          <a:bodyPr anchor="b"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Part A: </a:t>
            </a:r>
            <a:r>
              <a:rPr lang="en-GB" smtClean="0">
                <a:solidFill>
                  <a:srgbClr val="800000"/>
                </a:solidFill>
              </a:rPr>
              <a:t>Procedure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512175" cy="4983162"/>
          </a:xfrm>
        </p:spPr>
        <p:txBody>
          <a:bodyPr/>
          <a:lstStyle/>
          <a:p>
            <a:pPr eaLnBrk="1" hangingPunct="1">
              <a:lnSpc>
                <a:spcPts val="285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Complete modifications to lab4a.asm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buClr>
                <a:srgbClr val="CC33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smtClean="0"/>
              <a:t>Write PC2SDK subroutine (follow pseudo-code)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buClr>
                <a:srgbClr val="CC33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smtClean="0"/>
              <a:t>Note: Characters received from the PC are in ASCII and must be translated into the 7-segment format for the SDK display. Lab4a.asm already contains the translation table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buClr>
                <a:srgbClr val="CC33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dirty="0" smtClean="0"/>
              <a:t>Hint: Use conditional jumping according to ranges of ASCII code of incoming data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rgbClr val="CC3300"/>
                </a:solidFill>
              </a:rPr>
              <a:t>Use the mode and control bytes</a:t>
            </a:r>
            <a:r>
              <a:rPr lang="en-GB" sz="2400" dirty="0" smtClean="0"/>
              <a:t> needed to program the 8279 and the 8251A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Clr>
                <a:srgbClr val="333399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Run the program and </a:t>
            </a:r>
            <a:r>
              <a:rPr lang="en-GB" sz="2400" u="sng" dirty="0" smtClean="0"/>
              <a:t>demo it to the 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HG Gothic B"/>
        <a:cs typeface="HG Gothic B"/>
      </a:majorFont>
      <a:minorFont>
        <a:latin typeface="Arial"/>
        <a:ea typeface="HG Gothic B"/>
        <a:cs typeface="HG Gothic B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20375</TotalTime>
  <Words>700</Words>
  <Application>Microsoft Office PowerPoint</Application>
  <PresentationFormat>On-screen Show (4:3)</PresentationFormat>
  <Paragraphs>92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Lab # 4 </vt:lpstr>
      <vt:lpstr>Suggested Readings</vt:lpstr>
      <vt:lpstr>USART and display</vt:lpstr>
      <vt:lpstr>Part A: Objectives</vt:lpstr>
      <vt:lpstr>Part A: PRELAB</vt:lpstr>
      <vt:lpstr>How these procedures are evoked?</vt:lpstr>
      <vt:lpstr>Slide 8</vt:lpstr>
      <vt:lpstr>Part A: Procedure</vt:lpstr>
      <vt:lpstr>Floating point operation</vt:lpstr>
      <vt:lpstr>Part C: Objectives</vt:lpstr>
      <vt:lpstr>IEEE 80-bit extended format</vt:lpstr>
      <vt:lpstr>Part C: PRELAB</vt:lpstr>
      <vt:lpstr>Part C Procedure</vt:lpstr>
      <vt:lpstr>See you next week!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Vahidin</dc:creator>
  <cp:lastModifiedBy>User</cp:lastModifiedBy>
  <cp:revision>83</cp:revision>
  <dcterms:modified xsi:type="dcterms:W3CDTF">2011-11-11T20:10:56Z</dcterms:modified>
</cp:coreProperties>
</file>