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57" r:id="rId3"/>
    <p:sldId id="276" r:id="rId4"/>
    <p:sldId id="258" r:id="rId5"/>
    <p:sldId id="287" r:id="rId6"/>
    <p:sldId id="279" r:id="rId7"/>
    <p:sldId id="280" r:id="rId8"/>
    <p:sldId id="291" r:id="rId9"/>
    <p:sldId id="263" r:id="rId10"/>
    <p:sldId id="281" r:id="rId11"/>
    <p:sldId id="282" r:id="rId12"/>
    <p:sldId id="288" r:id="rId13"/>
    <p:sldId id="277" r:id="rId14"/>
    <p:sldId id="272" r:id="rId15"/>
    <p:sldId id="285" r:id="rId16"/>
    <p:sldId id="268" r:id="rId17"/>
    <p:sldId id="269" r:id="rId18"/>
    <p:sldId id="286" r:id="rId19"/>
    <p:sldId id="271" r:id="rId20"/>
    <p:sldId id="284" r:id="rId21"/>
    <p:sldId id="289" r:id="rId22"/>
    <p:sldId id="28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57" autoAdjust="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EE508-8714-4248-881A-33BEF92C5EEB}" type="datetimeFigureOut">
              <a:rPr lang="en-CA" smtClean="0"/>
              <a:pPr/>
              <a:t>12/09/2014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0A73-6DD4-43FA-837C-20C00DD26B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8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0A73-6DD4-43FA-837C-20C00DD26B00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documents/ieeecitationref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carleton.ca/~jrogers" TargetMode="External"/><Relationship Id="rId2" Type="http://schemas.openxmlformats.org/officeDocument/2006/relationships/hyperlink" Target="mailto:nofong@doe.carleton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e.carleton.ca/~nofong/ELEC350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carleton.ca/studentaffairs/academic-integr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609600"/>
            <a:ext cx="3505200" cy="1676400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/>
              <a:t>ELEC 3509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dirty="0" smtClean="0"/>
              <a:t>Fall 2014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Lab Orientation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9378" y="6642556"/>
            <a:ext cx="2438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</a:t>
            </a:r>
            <a:r>
              <a:rPr lang="en-US" sz="800" dirty="0" err="1"/>
              <a:t>imgs.xkcd.com</a:t>
            </a:r>
            <a:r>
              <a:rPr lang="en-US" sz="800" dirty="0"/>
              <a:t>/comics/</a:t>
            </a:r>
            <a:r>
              <a:rPr lang="en-US" sz="800" dirty="0" err="1"/>
              <a:t>circuit_diagram.png</a:t>
            </a:r>
            <a:endParaRPr lang="en-US" sz="800" dirty="0"/>
          </a:p>
        </p:txBody>
      </p:sp>
      <p:pic>
        <p:nvPicPr>
          <p:cNvPr id="6" name="Picture 5" descr="circuit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2" y="152400"/>
            <a:ext cx="5093873" cy="655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3124200"/>
            <a:ext cx="350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Course Information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Lab </a:t>
            </a:r>
            <a:r>
              <a:rPr lang="en-US" sz="2400" b="1" dirty="0" smtClean="0"/>
              <a:t>Information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Guidelines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Schedule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Expectations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Pre</a:t>
            </a:r>
            <a:r>
              <a:rPr lang="en-US" sz="2400" dirty="0"/>
              <a:t>-</a:t>
            </a:r>
            <a:r>
              <a:rPr lang="en-US" sz="2400" dirty="0" smtClean="0"/>
              <a:t>Labs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Lab Reports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Mark Disputes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Tips </a:t>
            </a:r>
            <a:r>
              <a:rPr lang="en-US" sz="2400" dirty="0"/>
              <a:t>&amp; Tricks</a:t>
            </a:r>
          </a:p>
        </p:txBody>
      </p:sp>
    </p:spTree>
    <p:extLst>
      <p:ext uri="{BB962C8B-B14F-4D97-AF65-F5344CB8AC3E}">
        <p14:creationId xmlns:p14="http://schemas.microsoft.com/office/powerpoint/2010/main" val="503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Write a “Good” Lab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486400"/>
          </a:xfrm>
        </p:spPr>
        <p:txBody>
          <a:bodyPr>
            <a:noAutofit/>
          </a:bodyPr>
          <a:lstStyle/>
          <a:p>
            <a:pPr lvl="0"/>
            <a:r>
              <a:rPr lang="en-CA" sz="2000" dirty="0" smtClean="0"/>
              <a:t>There is no specified format, however it should be logically organized and written in a professional manner</a:t>
            </a:r>
          </a:p>
          <a:p>
            <a:pPr lvl="0"/>
            <a:r>
              <a:rPr lang="en-CA" sz="2000" dirty="0" smtClean="0"/>
              <a:t>The following is an example of how you could organize a design report:</a:t>
            </a:r>
          </a:p>
          <a:p>
            <a:pPr lvl="1"/>
            <a:r>
              <a:rPr lang="en-CA" sz="1600" dirty="0" smtClean="0"/>
              <a:t>Introduction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what you are doing and how you will be doing it</a:t>
            </a:r>
          </a:p>
          <a:p>
            <a:pPr lvl="1"/>
            <a:r>
              <a:rPr lang="en-CA" sz="1600" dirty="0" smtClean="0"/>
              <a:t>Specifications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the design specifications of the lab.</a:t>
            </a:r>
          </a:p>
          <a:p>
            <a:pPr lvl="1"/>
            <a:r>
              <a:rPr lang="en-CA" sz="1600" dirty="0" smtClean="0"/>
              <a:t>Design</a:t>
            </a:r>
          </a:p>
          <a:p>
            <a:pPr lvl="2"/>
            <a:r>
              <a:rPr lang="en-CA" sz="1200" dirty="0" smtClean="0"/>
              <a:t>Organize the calculations from your pre-lab and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your design.</a:t>
            </a:r>
          </a:p>
          <a:p>
            <a:pPr lvl="2"/>
            <a:r>
              <a:rPr lang="en-CA" sz="1200" dirty="0" smtClean="0"/>
              <a:t>This is incredibly important. </a:t>
            </a:r>
            <a:r>
              <a:rPr lang="en-CA" sz="1200" b="1" dirty="0" smtClean="0">
                <a:solidFill>
                  <a:srgbClr val="FF0000"/>
                </a:solidFill>
              </a:rPr>
              <a:t>Just showing equations is not sufficient</a:t>
            </a:r>
            <a:r>
              <a:rPr lang="en-CA" sz="1200" dirty="0" smtClean="0"/>
              <a:t>. You must explain what you are doing with these equations as well as the results.</a:t>
            </a:r>
          </a:p>
          <a:p>
            <a:pPr lvl="1"/>
            <a:r>
              <a:rPr lang="en-CA" sz="1600" dirty="0" smtClean="0"/>
              <a:t>Testing/Results</a:t>
            </a:r>
          </a:p>
          <a:p>
            <a:pPr lvl="2"/>
            <a:r>
              <a:rPr lang="en-CA" sz="1200" b="1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how the circuit was implemented.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the order in which measurements were taken and show the results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Explain</a:t>
            </a:r>
            <a:r>
              <a:rPr lang="en-CA" sz="1200" dirty="0" smtClean="0"/>
              <a:t> conclusions derived from these results</a:t>
            </a:r>
          </a:p>
          <a:p>
            <a:pPr lvl="2"/>
            <a:r>
              <a:rPr lang="en-CA" sz="1200" dirty="0" smtClean="0"/>
              <a:t> </a:t>
            </a:r>
            <a:r>
              <a:rPr lang="en-CA" sz="1200" b="1" dirty="0" smtClean="0">
                <a:solidFill>
                  <a:srgbClr val="FF0000"/>
                </a:solidFill>
              </a:rPr>
              <a:t>Compare</a:t>
            </a:r>
            <a:r>
              <a:rPr lang="en-CA" sz="1200" dirty="0" smtClean="0"/>
              <a:t> results to predicted results</a:t>
            </a:r>
          </a:p>
          <a:p>
            <a:pPr lvl="1"/>
            <a:r>
              <a:rPr lang="en-CA" sz="1600" dirty="0" smtClean="0"/>
              <a:t>Summary</a:t>
            </a:r>
          </a:p>
          <a:p>
            <a:pPr lvl="2"/>
            <a:r>
              <a:rPr lang="en-CA" sz="1200" dirty="0" smtClean="0"/>
              <a:t>Summarize key results and provide a conclusion</a:t>
            </a:r>
          </a:p>
          <a:p>
            <a:pPr lvl="1"/>
            <a:r>
              <a:rPr lang="en-CA" sz="1600" dirty="0" smtClean="0"/>
              <a:t>References</a:t>
            </a:r>
          </a:p>
          <a:p>
            <a:pPr lvl="2"/>
            <a:r>
              <a:rPr lang="en-CA" sz="1200" dirty="0" smtClean="0"/>
              <a:t>Reference materials or figures properly</a:t>
            </a:r>
          </a:p>
          <a:p>
            <a:pPr lvl="2"/>
            <a:r>
              <a:rPr lang="en-CA" sz="1200" dirty="0" smtClean="0"/>
              <a:t>IEEE citation format: </a:t>
            </a:r>
            <a:r>
              <a:rPr lang="en-CA" sz="1200" dirty="0" smtClean="0">
                <a:hlinkClick r:id="rId2"/>
              </a:rPr>
              <a:t>http://www.ieee.org/documents/ieeecitationref.pdf</a:t>
            </a:r>
            <a:endParaRPr lang="en-CA" sz="12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1"/>
            <a:endParaRPr lang="en-CA" sz="16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>
              <a:buNone/>
            </a:pPr>
            <a:endParaRPr lang="en-CA" sz="1200" dirty="0" smtClean="0"/>
          </a:p>
          <a:p>
            <a:pPr lvl="0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Write a “Good” Lab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5486400"/>
          </a:xfrm>
        </p:spPr>
        <p:txBody>
          <a:bodyPr>
            <a:noAutofit/>
          </a:bodyPr>
          <a:lstStyle/>
          <a:p>
            <a:pPr lvl="0"/>
            <a:r>
              <a:rPr lang="en-CA" sz="2000" dirty="0" smtClean="0"/>
              <a:t>Your lab report should:</a:t>
            </a:r>
          </a:p>
          <a:p>
            <a:pPr lvl="1"/>
            <a:r>
              <a:rPr lang="en-CA" sz="1800" dirty="0" smtClean="0"/>
              <a:t>Be </a:t>
            </a:r>
            <a:r>
              <a:rPr lang="en-CA" sz="1800" b="1" dirty="0" smtClean="0"/>
              <a:t>thorough</a:t>
            </a:r>
            <a:r>
              <a:rPr lang="en-CA" sz="1800" dirty="0" smtClean="0"/>
              <a:t> and </a:t>
            </a:r>
            <a:r>
              <a:rPr lang="en-CA" sz="1800" b="1" dirty="0" smtClean="0"/>
              <a:t>concise</a:t>
            </a:r>
          </a:p>
          <a:p>
            <a:pPr lvl="1"/>
            <a:r>
              <a:rPr lang="en-CA" sz="1800" dirty="0" smtClean="0"/>
              <a:t>Be readable without having prior knowledge of the lab</a:t>
            </a:r>
          </a:p>
          <a:p>
            <a:pPr lvl="1"/>
            <a:r>
              <a:rPr lang="en-CA" sz="1800" dirty="0" smtClean="0"/>
              <a:t>Describe what you did and how you did it</a:t>
            </a:r>
          </a:p>
          <a:p>
            <a:pPr lvl="1"/>
            <a:r>
              <a:rPr lang="en-CA" sz="1800" dirty="0" smtClean="0"/>
              <a:t>Explain and discuss the results</a:t>
            </a:r>
          </a:p>
          <a:p>
            <a:pPr lvl="1"/>
            <a:r>
              <a:rPr lang="en-CA" sz="1800" dirty="0" smtClean="0"/>
              <a:t>Have all figures and plots labelled with appropriate units</a:t>
            </a:r>
          </a:p>
          <a:p>
            <a:pPr lvl="1"/>
            <a:r>
              <a:rPr lang="en-CA" sz="1800" dirty="0" smtClean="0"/>
              <a:t>Cover everything in the marking scheme</a:t>
            </a:r>
          </a:p>
          <a:p>
            <a:pPr lvl="1">
              <a:buNone/>
            </a:pPr>
            <a:endParaRPr lang="en-CA" sz="18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None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Prove that you did the work and understood it.</a:t>
            </a:r>
          </a:p>
          <a:p>
            <a:endParaRPr lang="en-CA" sz="2200" dirty="0" smtClean="0"/>
          </a:p>
          <a:p>
            <a:r>
              <a:rPr lang="en-CA" sz="2200" dirty="0" smtClean="0"/>
              <a:t>You will not be given the benefit of the doubt if your report is vague or unclear</a:t>
            </a:r>
          </a:p>
          <a:p>
            <a:r>
              <a:rPr lang="en-CA" sz="2200" dirty="0" smtClean="0"/>
              <a:t>Stay in contact with your lab partner to make sure everything is done on time</a:t>
            </a:r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1"/>
            <a:endParaRPr lang="en-CA" sz="16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/>
            <a:endParaRPr lang="en-CA" sz="1200" dirty="0" smtClean="0"/>
          </a:p>
          <a:p>
            <a:pPr lvl="2">
              <a:buNone/>
            </a:pPr>
            <a:endParaRPr lang="en-CA" sz="1200" dirty="0" smtClean="0"/>
          </a:p>
          <a:p>
            <a:pPr lvl="0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Lab Report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Failing </a:t>
            </a:r>
            <a:r>
              <a:rPr lang="en-US" dirty="0"/>
              <a:t>to verify</a:t>
            </a:r>
            <a:r>
              <a:rPr lang="en-US" b="1" dirty="0"/>
              <a:t> </a:t>
            </a:r>
            <a:r>
              <a:rPr lang="en-US" dirty="0"/>
              <a:t>that all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marking scheme </a:t>
            </a:r>
            <a:r>
              <a:rPr lang="en-US" dirty="0"/>
              <a:t>requirements are addressed in the body of the report </a:t>
            </a:r>
          </a:p>
          <a:p>
            <a:r>
              <a:rPr lang="en-US" dirty="0" smtClean="0"/>
              <a:t>Failing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re-develop </a:t>
            </a:r>
            <a:r>
              <a:rPr lang="en-US" dirty="0"/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design equations </a:t>
            </a:r>
            <a:r>
              <a:rPr lang="en-US" dirty="0"/>
              <a:t>in the body of the report 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attaching the pre-lab as an appendix is insufficient, you must use an equation editor to include the design equations in the body of your report </a:t>
            </a:r>
          </a:p>
          <a:p>
            <a:r>
              <a:rPr lang="en-US" dirty="0" smtClean="0"/>
              <a:t>Failing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refer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figures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tables</a:t>
            </a:r>
            <a:r>
              <a:rPr lang="en-US" b="1" dirty="0"/>
              <a:t> </a:t>
            </a:r>
            <a:r>
              <a:rPr lang="en-US" dirty="0"/>
              <a:t>in the text of the report </a:t>
            </a:r>
          </a:p>
          <a:p>
            <a:r>
              <a:rPr lang="en-US" dirty="0" smtClean="0"/>
              <a:t>Failing </a:t>
            </a:r>
            <a:r>
              <a:rPr lang="en-US" dirty="0"/>
              <a:t>to compare expected and observed results &amp; propose explanations for the variation </a:t>
            </a:r>
          </a:p>
          <a:p>
            <a:r>
              <a:rPr lang="en-US" dirty="0" smtClean="0"/>
              <a:t>Failing </a:t>
            </a:r>
            <a:r>
              <a:rPr lang="en-US" dirty="0"/>
              <a:t>to check for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spelling and grammar </a:t>
            </a:r>
            <a:r>
              <a:rPr lang="en-US" dirty="0"/>
              <a:t>errors before submitting </a:t>
            </a:r>
          </a:p>
        </p:txBody>
      </p:sp>
    </p:spTree>
    <p:extLst>
      <p:ext uri="{BB962C8B-B14F-4D97-AF65-F5344CB8AC3E}">
        <p14:creationId xmlns:p14="http://schemas.microsoft.com/office/powerpoint/2010/main" val="2112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 Disputes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8768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Lab Report Returns</a:t>
            </a:r>
          </a:p>
          <a:p>
            <a:pPr lvl="1"/>
            <a:r>
              <a:rPr lang="en-US" sz="2000" dirty="0" smtClean="0"/>
              <a:t>We will try to return your labs 1 week after they are submitted</a:t>
            </a:r>
          </a:p>
          <a:p>
            <a:pPr lvl="0"/>
            <a:r>
              <a:rPr lang="en-US" sz="2400" dirty="0" smtClean="0"/>
              <a:t>Mark Disputes</a:t>
            </a:r>
            <a:endParaRPr lang="en-US" sz="2000" dirty="0" smtClean="0"/>
          </a:p>
          <a:p>
            <a:pPr lvl="1"/>
            <a:r>
              <a:rPr lang="en-US" sz="2000" dirty="0" smtClean="0"/>
              <a:t>If you wish to dispute a mark, you must do the following</a:t>
            </a:r>
          </a:p>
          <a:p>
            <a:pPr lvl="2"/>
            <a:r>
              <a:rPr lang="en-US" sz="1600" dirty="0" smtClean="0"/>
              <a:t>Wait </a:t>
            </a:r>
            <a:r>
              <a:rPr lang="en-US" sz="1600" b="1" dirty="0" smtClean="0">
                <a:solidFill>
                  <a:srgbClr val="FF0000"/>
                </a:solidFill>
              </a:rPr>
              <a:t>24 hours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and </a:t>
            </a:r>
            <a:r>
              <a:rPr lang="en-US" sz="1600" b="1" dirty="0" smtClean="0">
                <a:solidFill>
                  <a:srgbClr val="FF0000"/>
                </a:solidFill>
              </a:rPr>
              <a:t>review the marking scheme </a:t>
            </a:r>
            <a:r>
              <a:rPr lang="en-US" sz="1600" dirty="0" smtClean="0"/>
              <a:t>for the lab</a:t>
            </a:r>
          </a:p>
          <a:p>
            <a:pPr lvl="2"/>
            <a:r>
              <a:rPr lang="en-US" sz="1600" dirty="0" smtClean="0"/>
              <a:t>Send the marking  TA e-mail with an explanation as to why you think you deserve a different mark. </a:t>
            </a:r>
          </a:p>
          <a:p>
            <a:pPr lvl="2"/>
            <a:r>
              <a:rPr lang="en-US" sz="1600" dirty="0" smtClean="0"/>
              <a:t>If this cannot be resolved then you should request a meeting</a:t>
            </a:r>
          </a:p>
          <a:p>
            <a:pPr lvl="2"/>
            <a:endParaRPr lang="en-US" sz="1600" b="1" dirty="0" smtClean="0"/>
          </a:p>
          <a:p>
            <a:pPr lvl="0"/>
            <a:r>
              <a:rPr lang="en-US" sz="2400" dirty="0" smtClean="0"/>
              <a:t>TAs  are instructed to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give out additional marks just because a student complains.  Justification is required.</a:t>
            </a:r>
          </a:p>
          <a:p>
            <a:r>
              <a:rPr lang="en-US" sz="2400" dirty="0" smtClean="0"/>
              <a:t>TAs </a:t>
            </a:r>
            <a:r>
              <a:rPr lang="en-US" sz="2400" dirty="0"/>
              <a:t>will not adjust your mark in lab (so don’t ask) 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" y="-71437"/>
            <a:ext cx="374027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029200" cy="914400"/>
          </a:xfrm>
        </p:spPr>
        <p:txBody>
          <a:bodyPr/>
          <a:lstStyle/>
          <a:p>
            <a:pPr algn="l"/>
            <a:r>
              <a:rPr lang="en-CA" dirty="0" smtClean="0"/>
              <a:t>Lab Calendar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1430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Lab 1: BJT DC and AC Characteristics  (2 weeks)</a:t>
            </a:r>
          </a:p>
          <a:p>
            <a:r>
              <a:rPr lang="en-CA" dirty="0" smtClean="0"/>
              <a:t>Lab 2: Two transistor amplifier project (3 weeks)</a:t>
            </a:r>
          </a:p>
          <a:p>
            <a:r>
              <a:rPr lang="en-CA" dirty="0" smtClean="0"/>
              <a:t>Lab 3: 741-Op Amp (2 weeks)</a:t>
            </a:r>
          </a:p>
          <a:p>
            <a:r>
              <a:rPr lang="en-CA" dirty="0" smtClean="0"/>
              <a:t>Lab 4: Active </a:t>
            </a:r>
            <a:r>
              <a:rPr lang="en-CA" dirty="0" err="1" smtClean="0"/>
              <a:t>bandpass</a:t>
            </a:r>
            <a:r>
              <a:rPr lang="en-CA" dirty="0" smtClean="0"/>
              <a:t> filter (2 weeks)</a:t>
            </a:r>
          </a:p>
          <a:p>
            <a:r>
              <a:rPr lang="en-CA" dirty="0" smtClean="0"/>
              <a:t>Lab 5: Oscillator (1 week, no report)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352800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1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Tips: Breadboard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lvl="0"/>
            <a:r>
              <a:rPr lang="en-CA" sz="2000" dirty="0" smtClean="0"/>
              <a:t>Lab kits will be distributed during the first lab</a:t>
            </a:r>
          </a:p>
          <a:p>
            <a:pPr lvl="1"/>
            <a:r>
              <a:rPr lang="en-CA" sz="1600" dirty="0" smtClean="0"/>
              <a:t>Breadboard, components, etc.</a:t>
            </a:r>
          </a:p>
          <a:p>
            <a:pPr lvl="1"/>
            <a:r>
              <a:rPr lang="en-CA" sz="1600" dirty="0" smtClean="0"/>
              <a:t>Find a convenient carrying case</a:t>
            </a:r>
          </a:p>
          <a:p>
            <a:pPr lvl="0"/>
            <a:r>
              <a:rPr lang="en-CA" sz="2000" dirty="0" smtClean="0"/>
              <a:t>Familiarize yourself with the breadboard</a:t>
            </a:r>
          </a:p>
          <a:p>
            <a:pPr lvl="0"/>
            <a:r>
              <a:rPr lang="en-US" sz="2000" dirty="0" smtClean="0"/>
              <a:t>Utilize the upper and lower “rails” for your power supplies</a:t>
            </a:r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/>
            <a:endParaRPr lang="en-CA" sz="2000" dirty="0" smtClean="0"/>
          </a:p>
          <a:p>
            <a:pPr lvl="0">
              <a:buNone/>
            </a:pPr>
            <a:endParaRPr lang="en-CA" sz="2000" dirty="0" smtClean="0"/>
          </a:p>
          <a:p>
            <a:pPr lvl="0"/>
            <a:endParaRPr lang="en-CA" sz="2000" dirty="0" smtClean="0"/>
          </a:p>
        </p:txBody>
      </p:sp>
      <p:pic>
        <p:nvPicPr>
          <p:cNvPr id="4" name="Picture 3" descr="C:\Users\Norm\Desktop\3905 Lab Tips\breadboard-template-1.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5943600" cy="20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dirty="0" smtClean="0"/>
              <a:t>Lab Tips: Power Rails</a:t>
            </a:r>
            <a:endParaRPr lang="en-CA" dirty="0"/>
          </a:p>
        </p:txBody>
      </p:sp>
      <p:pic>
        <p:nvPicPr>
          <p:cNvPr id="5" name="Picture 4" descr="C:\Users\Norm\Desktop\3905 Lab Tips\good-breadboar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2130472" cy="30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orm\Desktop\3905 Lab Tips\bad_breadboar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78262"/>
            <a:ext cx="3467953" cy="30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23738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Bad Idea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4384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Good idea</a:t>
            </a:r>
            <a:endParaRPr lang="en-CA" b="1" dirty="0">
              <a:solidFill>
                <a:srgbClr val="00B050"/>
              </a:solidFill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990600" y="1676400"/>
            <a:ext cx="1900752" cy="4343400"/>
            <a:chOff x="2453840" y="0"/>
            <a:chExt cx="2920962" cy="6674679"/>
          </a:xfrm>
        </p:grpSpPr>
        <p:grpSp>
          <p:nvGrpSpPr>
            <p:cNvPr id="114" name="Group 113"/>
            <p:cNvGrpSpPr/>
            <p:nvPr/>
          </p:nvGrpSpPr>
          <p:grpSpPr>
            <a:xfrm flipH="1">
              <a:off x="2914215" y="2463834"/>
              <a:ext cx="1352551" cy="2209799"/>
              <a:chOff x="1057277" y="3521075"/>
              <a:chExt cx="1352551" cy="2209799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>
                <a:off x="1365252" y="4625975"/>
                <a:ext cx="920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825627" y="4902200"/>
                <a:ext cx="584200" cy="184150"/>
              </a:xfrm>
              <a:prstGeom prst="line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1825627" y="4165600"/>
                <a:ext cx="584200" cy="1841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087565" y="3843338"/>
                <a:ext cx="6445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2087565" y="5408612"/>
                <a:ext cx="64452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1057277" y="4625975"/>
                <a:ext cx="768350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2453840" y="5846004"/>
              <a:ext cx="920750" cy="828675"/>
              <a:chOff x="4572000" y="1035050"/>
              <a:chExt cx="920750" cy="828675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4572000" y="1587500"/>
                <a:ext cx="920750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664075" y="1679575"/>
                <a:ext cx="73660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756150" y="1771650"/>
                <a:ext cx="5524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848225" y="1863725"/>
                <a:ext cx="36830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4756150" y="1311275"/>
                <a:ext cx="5524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2638343" y="4257734"/>
              <a:ext cx="552454" cy="1979617"/>
              <a:chOff x="4295779" y="3751259"/>
              <a:chExt cx="552454" cy="197961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4364833" y="5523706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4572000" y="5224466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295779" y="5086351"/>
                <a:ext cx="552448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4295781" y="4372770"/>
                <a:ext cx="552450" cy="16113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295781" y="4257676"/>
                <a:ext cx="552452" cy="11509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4295779" y="4948235"/>
                <a:ext cx="552442" cy="1381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4295779" y="4810126"/>
                <a:ext cx="552442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4295781" y="4672017"/>
                <a:ext cx="552450" cy="1381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4295782" y="4533906"/>
                <a:ext cx="552427" cy="1381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4295781" y="4165600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364828" y="3958428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Arrow Connector 150"/>
            <p:cNvCxnSpPr/>
            <p:nvPr/>
          </p:nvCxnSpPr>
          <p:spPr>
            <a:xfrm rot="16200000" flipV="1">
              <a:off x="2372481" y="771127"/>
              <a:ext cx="1083500" cy="3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2638062" y="898552"/>
              <a:ext cx="552454" cy="1979617"/>
              <a:chOff x="4295779" y="3751259"/>
              <a:chExt cx="552454" cy="197961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4364833" y="5523706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4572000" y="5224466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0800000">
                <a:off x="4295779" y="5086351"/>
                <a:ext cx="552448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4295781" y="4372770"/>
                <a:ext cx="552450" cy="16113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4295781" y="4257676"/>
                <a:ext cx="552452" cy="11509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4295779" y="4948235"/>
                <a:ext cx="552442" cy="13811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295779" y="4810126"/>
                <a:ext cx="552442" cy="1381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4295781" y="4672017"/>
                <a:ext cx="552450" cy="1381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800000">
                <a:off x="4295782" y="4533906"/>
                <a:ext cx="552427" cy="1381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4295781" y="4165600"/>
                <a:ext cx="276224" cy="92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4364828" y="3958428"/>
                <a:ext cx="414339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/>
            <p:cNvSpPr txBox="1"/>
            <p:nvPr/>
          </p:nvSpPr>
          <p:spPr>
            <a:xfrm>
              <a:off x="3159440" y="0"/>
              <a:ext cx="2215362" cy="99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V</a:t>
              </a:r>
              <a:r>
                <a:rPr lang="en-US" dirty="0" smtClean="0"/>
                <a:t>CC</a:t>
              </a:r>
              <a:r>
                <a:rPr lang="en-US" sz="3600" dirty="0" smtClean="0"/>
                <a:t>=</a:t>
              </a:r>
              <a:r>
                <a:rPr lang="en-US" sz="2400" dirty="0" smtClean="0"/>
                <a:t>15V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Lab Tips: Circuit Layout</a:t>
            </a:r>
            <a:endParaRPr lang="en-CA" dirty="0"/>
          </a:p>
        </p:txBody>
      </p:sp>
      <p:pic>
        <p:nvPicPr>
          <p:cNvPr id="25602" name="Picture 2" descr="C:\Users\Norm\Desktop\3509\Lab2a_Elec3509_neat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100595" cy="2133600"/>
          </a:xfrm>
          <a:prstGeom prst="rect">
            <a:avLst/>
          </a:prstGeom>
          <a:noFill/>
        </p:spPr>
      </p:pic>
      <p:grpSp>
        <p:nvGrpSpPr>
          <p:cNvPr id="345" name="Group 344"/>
          <p:cNvGrpSpPr/>
          <p:nvPr/>
        </p:nvGrpSpPr>
        <p:grpSpPr>
          <a:xfrm>
            <a:off x="304800" y="1371600"/>
            <a:ext cx="5992836" cy="1447800"/>
            <a:chOff x="0" y="1295400"/>
            <a:chExt cx="9083878" cy="2194560"/>
          </a:xfrm>
        </p:grpSpPr>
        <p:grpSp>
          <p:nvGrpSpPr>
            <p:cNvPr id="48" name="Group 47"/>
            <p:cNvGrpSpPr/>
            <p:nvPr/>
          </p:nvGrpSpPr>
          <p:grpSpPr>
            <a:xfrm>
              <a:off x="2971800" y="1295400"/>
              <a:ext cx="4496547" cy="2194560"/>
              <a:chOff x="1317127" y="1855400"/>
              <a:chExt cx="7342466" cy="3583524"/>
            </a:xfrm>
          </p:grpSpPr>
          <p:grpSp>
            <p:nvGrpSpPr>
              <p:cNvPr id="49" name="Group 1"/>
              <p:cNvGrpSpPr/>
              <p:nvPr/>
            </p:nvGrpSpPr>
            <p:grpSpPr>
              <a:xfrm>
                <a:off x="2462315" y="3024280"/>
                <a:ext cx="584201" cy="1104898"/>
                <a:chOff x="1057277" y="3521075"/>
                <a:chExt cx="1352551" cy="2209799"/>
              </a:xfrm>
            </p:grpSpPr>
            <p:cxnSp>
              <p:nvCxnSpPr>
                <p:cNvPr id="318" name="Straight Connector 2"/>
                <p:cNvCxnSpPr/>
                <p:nvPr/>
              </p:nvCxnSpPr>
              <p:spPr>
                <a:xfrm rot="5400000">
                  <a:off x="1365252" y="4625975"/>
                  <a:ext cx="920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"/>
                <p:cNvCxnSpPr/>
                <p:nvPr/>
              </p:nvCxnSpPr>
              <p:spPr>
                <a:xfrm>
                  <a:off x="1825627" y="4902200"/>
                  <a:ext cx="584200" cy="184150"/>
                </a:xfrm>
                <a:prstGeom prst="line">
                  <a:avLst/>
                </a:prstGeom>
                <a:ln w="1270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4"/>
                <p:cNvCxnSpPr/>
                <p:nvPr/>
              </p:nvCxnSpPr>
              <p:spPr>
                <a:xfrm flipV="1">
                  <a:off x="1825627" y="4165600"/>
                  <a:ext cx="584200" cy="1841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5"/>
                <p:cNvCxnSpPr/>
                <p:nvPr/>
              </p:nvCxnSpPr>
              <p:spPr>
                <a:xfrm rot="5400000" flipH="1" flipV="1">
                  <a:off x="2087565" y="3843338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6"/>
                <p:cNvCxnSpPr/>
                <p:nvPr/>
              </p:nvCxnSpPr>
              <p:spPr>
                <a:xfrm rot="5400000" flipH="1" flipV="1">
                  <a:off x="2087565" y="5408612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7"/>
                <p:cNvCxnSpPr/>
                <p:nvPr/>
              </p:nvCxnSpPr>
              <p:spPr>
                <a:xfrm flipV="1">
                  <a:off x="1057277" y="4625975"/>
                  <a:ext cx="768350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15"/>
              <p:cNvGrpSpPr/>
              <p:nvPr/>
            </p:nvGrpSpPr>
            <p:grpSpPr>
              <a:xfrm>
                <a:off x="1446804" y="4738359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313" name="Straight Connector 312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17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18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19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20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/>
              <p:cNvCxnSpPr/>
              <p:nvPr/>
            </p:nvCxnSpPr>
            <p:spPr>
              <a:xfrm rot="5400000" flipH="1" flipV="1">
                <a:off x="1498025" y="2221348"/>
                <a:ext cx="357601" cy="103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46807" y="3576731"/>
                <a:ext cx="46037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3" name="Group 37"/>
              <p:cNvGrpSpPr/>
              <p:nvPr/>
            </p:nvGrpSpPr>
            <p:grpSpPr>
              <a:xfrm>
                <a:off x="1538688" y="3772378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9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41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42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98"/>
              <p:cNvGrpSpPr/>
              <p:nvPr/>
            </p:nvGrpSpPr>
            <p:grpSpPr>
              <a:xfrm>
                <a:off x="1538580" y="2400200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23"/>
              <p:cNvGrpSpPr/>
              <p:nvPr/>
            </p:nvGrpSpPr>
            <p:grpSpPr>
              <a:xfrm>
                <a:off x="2908322" y="3931891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80" name="Straight Connector 279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35"/>
              <p:cNvGrpSpPr/>
              <p:nvPr/>
            </p:nvGrpSpPr>
            <p:grpSpPr>
              <a:xfrm>
                <a:off x="2816328" y="4707149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275" name="Straight Connector 274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Arrow Connector 56"/>
              <p:cNvCxnSpPr/>
              <p:nvPr/>
            </p:nvCxnSpPr>
            <p:spPr>
              <a:xfrm rot="5400000" flipH="1" flipV="1">
                <a:off x="2957061" y="2131946"/>
                <a:ext cx="178802" cy="108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8" name="Group 142"/>
              <p:cNvGrpSpPr/>
              <p:nvPr/>
            </p:nvGrpSpPr>
            <p:grpSpPr>
              <a:xfrm>
                <a:off x="2908214" y="2221400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64" name="Straight Connector 263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 rot="10800000">
                <a:off x="1676993" y="3576729"/>
                <a:ext cx="785323" cy="0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160"/>
              <p:cNvGrpSpPr/>
              <p:nvPr/>
            </p:nvGrpSpPr>
            <p:grpSpPr>
              <a:xfrm>
                <a:off x="4524955" y="3049237"/>
                <a:ext cx="584201" cy="1104898"/>
                <a:chOff x="1057277" y="3521075"/>
                <a:chExt cx="1352551" cy="2209799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 rot="5400000">
                  <a:off x="1365252" y="4625975"/>
                  <a:ext cx="920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825627" y="4902200"/>
                  <a:ext cx="584200" cy="184150"/>
                </a:xfrm>
                <a:prstGeom prst="line">
                  <a:avLst/>
                </a:prstGeom>
                <a:ln w="1270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flipV="1">
                  <a:off x="1825627" y="4165600"/>
                  <a:ext cx="584200" cy="1841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5400000" flipH="1" flipV="1">
                  <a:off x="2087565" y="3843338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2087565" y="5408612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1057277" y="4625975"/>
                  <a:ext cx="768350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167"/>
              <p:cNvGrpSpPr/>
              <p:nvPr/>
            </p:nvGrpSpPr>
            <p:grpSpPr>
              <a:xfrm>
                <a:off x="3509444" y="4763316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3560665" y="2246305"/>
                <a:ext cx="357601" cy="103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V="1">
                <a:off x="3509335" y="3601577"/>
                <a:ext cx="460375" cy="22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175"/>
              <p:cNvGrpSpPr/>
              <p:nvPr/>
            </p:nvGrpSpPr>
            <p:grpSpPr>
              <a:xfrm>
                <a:off x="3601328" y="3797335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188"/>
              <p:cNvGrpSpPr/>
              <p:nvPr/>
            </p:nvGrpSpPr>
            <p:grpSpPr>
              <a:xfrm>
                <a:off x="3601220" y="2425157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200"/>
              <p:cNvGrpSpPr/>
              <p:nvPr/>
            </p:nvGrpSpPr>
            <p:grpSpPr>
              <a:xfrm>
                <a:off x="4970962" y="3956848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212"/>
              <p:cNvGrpSpPr/>
              <p:nvPr/>
            </p:nvGrpSpPr>
            <p:grpSpPr>
              <a:xfrm>
                <a:off x="4878968" y="4732106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Arrow Connector 67"/>
              <p:cNvCxnSpPr/>
              <p:nvPr/>
            </p:nvCxnSpPr>
            <p:spPr>
              <a:xfrm rot="5400000" flipH="1" flipV="1">
                <a:off x="5019701" y="2156903"/>
                <a:ext cx="178802" cy="108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" name="Group 219"/>
              <p:cNvGrpSpPr/>
              <p:nvPr/>
            </p:nvGrpSpPr>
            <p:grpSpPr>
              <a:xfrm>
                <a:off x="4970854" y="2246357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 rot="10800000">
                <a:off x="3739633" y="3601686"/>
                <a:ext cx="785323" cy="0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235"/>
              <p:cNvGrpSpPr/>
              <p:nvPr/>
            </p:nvGrpSpPr>
            <p:grpSpPr>
              <a:xfrm>
                <a:off x="5491743" y="4732106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V="1">
                <a:off x="5491744" y="4441323"/>
                <a:ext cx="460375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5503522" y="4222914"/>
                <a:ext cx="436818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Arc 73"/>
              <p:cNvSpPr/>
              <p:nvPr/>
            </p:nvSpPr>
            <p:spPr>
              <a:xfrm>
                <a:off x="5264732" y="4524524"/>
                <a:ext cx="914400" cy="914400"/>
              </a:xfrm>
              <a:prstGeom prst="arc">
                <a:avLst>
                  <a:gd name="adj1" fmla="val 14508501"/>
                  <a:gd name="adj2" fmla="val 18019265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5538321" y="4704959"/>
                <a:ext cx="36722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109156" y="4004506"/>
                <a:ext cx="612778" cy="0"/>
              </a:xfrm>
              <a:prstGeom prst="line">
                <a:avLst/>
              </a:prstGeom>
              <a:ln w="12700">
                <a:headEnd type="oval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7" name="Group 344"/>
              <p:cNvGrpSpPr/>
              <p:nvPr/>
            </p:nvGrpSpPr>
            <p:grpSpPr>
              <a:xfrm>
                <a:off x="7806320" y="3009362"/>
                <a:ext cx="584201" cy="1104898"/>
                <a:chOff x="1057277" y="3521075"/>
                <a:chExt cx="1352551" cy="2209799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1365252" y="4625975"/>
                  <a:ext cx="920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825627" y="4902200"/>
                  <a:ext cx="584200" cy="184150"/>
                </a:xfrm>
                <a:prstGeom prst="line">
                  <a:avLst/>
                </a:prstGeom>
                <a:ln w="1270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1825627" y="4165600"/>
                  <a:ext cx="584200" cy="1841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 flipH="1" flipV="1">
                  <a:off x="2087565" y="3843338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 flipH="1" flipV="1">
                  <a:off x="2087565" y="5408612"/>
                  <a:ext cx="6445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1057277" y="4625975"/>
                  <a:ext cx="768350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351"/>
              <p:cNvGrpSpPr/>
              <p:nvPr/>
            </p:nvGrpSpPr>
            <p:grpSpPr>
              <a:xfrm>
                <a:off x="6790809" y="4723441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Arrow Connector 78"/>
              <p:cNvCxnSpPr/>
              <p:nvPr/>
            </p:nvCxnSpPr>
            <p:spPr>
              <a:xfrm rot="5400000" flipH="1" flipV="1">
                <a:off x="6842030" y="2206430"/>
                <a:ext cx="357601" cy="103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V="1">
                <a:off x="6790700" y="3561702"/>
                <a:ext cx="460375" cy="22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1" name="Group 359"/>
              <p:cNvGrpSpPr/>
              <p:nvPr/>
            </p:nvGrpSpPr>
            <p:grpSpPr>
              <a:xfrm>
                <a:off x="6882693" y="3757460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372"/>
              <p:cNvGrpSpPr/>
              <p:nvPr/>
            </p:nvGrpSpPr>
            <p:grpSpPr>
              <a:xfrm>
                <a:off x="6882585" y="2385282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84"/>
              <p:cNvGrpSpPr/>
              <p:nvPr/>
            </p:nvGrpSpPr>
            <p:grpSpPr>
              <a:xfrm>
                <a:off x="8252327" y="3916973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96"/>
              <p:cNvGrpSpPr/>
              <p:nvPr/>
            </p:nvGrpSpPr>
            <p:grpSpPr>
              <a:xfrm>
                <a:off x="8160333" y="4692231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Arrow Connector 84"/>
              <p:cNvCxnSpPr/>
              <p:nvPr/>
            </p:nvCxnSpPr>
            <p:spPr>
              <a:xfrm rot="5400000" flipH="1" flipV="1">
                <a:off x="8301066" y="2117028"/>
                <a:ext cx="178802" cy="108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6" name="Group 403"/>
              <p:cNvGrpSpPr/>
              <p:nvPr/>
            </p:nvGrpSpPr>
            <p:grpSpPr>
              <a:xfrm>
                <a:off x="8252219" y="2206482"/>
                <a:ext cx="276388" cy="989809"/>
                <a:chOff x="4295779" y="3751259"/>
                <a:chExt cx="552454" cy="1979617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rot="10800000">
                <a:off x="7020998" y="3561811"/>
                <a:ext cx="78532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8" name="Group 419"/>
              <p:cNvGrpSpPr/>
              <p:nvPr/>
            </p:nvGrpSpPr>
            <p:grpSpPr>
              <a:xfrm>
                <a:off x="6179132" y="4735483"/>
                <a:ext cx="460375" cy="550832"/>
                <a:chOff x="4572000" y="1035050"/>
                <a:chExt cx="920750" cy="828675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430"/>
              <p:cNvGrpSpPr/>
              <p:nvPr/>
            </p:nvGrpSpPr>
            <p:grpSpPr>
              <a:xfrm>
                <a:off x="5952118" y="3891393"/>
                <a:ext cx="914400" cy="1434418"/>
                <a:chOff x="5704970" y="4708158"/>
                <a:chExt cx="914400" cy="1434418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5931982" y="5144975"/>
                  <a:ext cx="460375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 flipV="1">
                  <a:off x="5943760" y="4926566"/>
                  <a:ext cx="436818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Arc 96"/>
                <p:cNvSpPr/>
                <p:nvPr/>
              </p:nvSpPr>
              <p:spPr>
                <a:xfrm>
                  <a:off x="5704970" y="5228176"/>
                  <a:ext cx="914400" cy="914400"/>
                </a:xfrm>
                <a:prstGeom prst="arc">
                  <a:avLst>
                    <a:gd name="adj1" fmla="val 14508501"/>
                    <a:gd name="adj2" fmla="val 18019265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978559" y="5408611"/>
                  <a:ext cx="367221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6409320" y="3561812"/>
                <a:ext cx="612778" cy="0"/>
              </a:xfrm>
              <a:prstGeom prst="line">
                <a:avLst/>
              </a:prstGeom>
              <a:ln w="12700">
                <a:headEnd type="none" w="lg" len="lg"/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6250551" y="3732622"/>
                <a:ext cx="317540" cy="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1317127" y="1855400"/>
                <a:ext cx="2134969" cy="35585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494887" y="1855400"/>
                <a:ext cx="2559334" cy="35585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00259" y="1855400"/>
                <a:ext cx="2559334" cy="35585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0" y="1447800"/>
              <a:ext cx="2551610" cy="1758824"/>
              <a:chOff x="-1661990" y="1371600"/>
              <a:chExt cx="3042302" cy="2097058"/>
            </a:xfrm>
          </p:grpSpPr>
          <p:grpSp>
            <p:nvGrpSpPr>
              <p:cNvPr id="326" name="Group 1"/>
              <p:cNvGrpSpPr/>
              <p:nvPr/>
            </p:nvGrpSpPr>
            <p:grpSpPr>
              <a:xfrm>
                <a:off x="-1661990" y="1989542"/>
                <a:ext cx="506952" cy="1076581"/>
                <a:chOff x="6414515" y="666750"/>
                <a:chExt cx="1324368" cy="2762257"/>
              </a:xfrm>
            </p:grpSpPr>
            <p:sp>
              <p:nvSpPr>
                <p:cNvPr id="399" name="Oval 2"/>
                <p:cNvSpPr/>
                <p:nvPr/>
              </p:nvSpPr>
              <p:spPr>
                <a:xfrm>
                  <a:off x="6414515" y="1587501"/>
                  <a:ext cx="919735" cy="92074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TextBox 3"/>
                <p:cNvSpPr txBox="1"/>
                <p:nvPr/>
              </p:nvSpPr>
              <p:spPr>
                <a:xfrm>
                  <a:off x="7094359" y="1125577"/>
                  <a:ext cx="644524" cy="692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401" name="TextBox 4"/>
                <p:cNvSpPr txBox="1"/>
                <p:nvPr/>
              </p:nvSpPr>
              <p:spPr>
                <a:xfrm>
                  <a:off x="7094357" y="2324100"/>
                  <a:ext cx="644524" cy="692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402" name="Arc 5"/>
                <p:cNvSpPr/>
                <p:nvPr/>
              </p:nvSpPr>
              <p:spPr>
                <a:xfrm>
                  <a:off x="6414515" y="1863727"/>
                  <a:ext cx="506413" cy="460373"/>
                </a:xfrm>
                <a:prstGeom prst="arc">
                  <a:avLst>
                    <a:gd name="adj1" fmla="val 10624757"/>
                    <a:gd name="adj2" fmla="val 0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Arc 6"/>
                <p:cNvSpPr/>
                <p:nvPr/>
              </p:nvSpPr>
              <p:spPr>
                <a:xfrm>
                  <a:off x="6920928" y="1863728"/>
                  <a:ext cx="413321" cy="368298"/>
                </a:xfrm>
                <a:prstGeom prst="arc">
                  <a:avLst>
                    <a:gd name="adj1" fmla="val 21423585"/>
                    <a:gd name="adj2" fmla="val 10859353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4" name="Straight Connector 7"/>
                <p:cNvCxnSpPr/>
                <p:nvPr/>
              </p:nvCxnSpPr>
              <p:spPr>
                <a:xfrm rot="5400000" flipH="1" flipV="1">
                  <a:off x="6413498" y="1127127"/>
                  <a:ext cx="92075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8"/>
                <p:cNvCxnSpPr/>
                <p:nvPr/>
              </p:nvCxnSpPr>
              <p:spPr>
                <a:xfrm rot="5400000" flipH="1" flipV="1">
                  <a:off x="6413498" y="2968630"/>
                  <a:ext cx="92075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Group 9"/>
              <p:cNvGrpSpPr/>
              <p:nvPr/>
            </p:nvGrpSpPr>
            <p:grpSpPr>
              <a:xfrm>
                <a:off x="-1654368" y="3066123"/>
                <a:ext cx="336431" cy="402535"/>
                <a:chOff x="4572000" y="1035050"/>
                <a:chExt cx="920750" cy="828675"/>
              </a:xfrm>
            </p:grpSpPr>
            <p:cxnSp>
              <p:nvCxnSpPr>
                <p:cNvPr id="394" name="Straight Connector 393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12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3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8" name="Group 15"/>
              <p:cNvGrpSpPr/>
              <p:nvPr/>
            </p:nvGrpSpPr>
            <p:grpSpPr>
              <a:xfrm rot="16200000">
                <a:off x="-987647" y="1344049"/>
                <a:ext cx="201978" cy="723330"/>
                <a:chOff x="4295779" y="3751259"/>
                <a:chExt cx="552454" cy="1979617"/>
              </a:xfrm>
            </p:grpSpPr>
            <p:cxnSp>
              <p:nvCxnSpPr>
                <p:cNvPr id="383" name="Straight Connector 382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-1628067" y="1847628"/>
                <a:ext cx="28382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>
                <a:off x="-1486152" y="1705714"/>
                <a:ext cx="237831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1" name="Group 31"/>
              <p:cNvGrpSpPr/>
              <p:nvPr/>
            </p:nvGrpSpPr>
            <p:grpSpPr>
              <a:xfrm>
                <a:off x="-402716" y="2182059"/>
                <a:ext cx="201978" cy="723330"/>
                <a:chOff x="4295779" y="3751259"/>
                <a:chExt cx="552454" cy="1979617"/>
              </a:xfrm>
            </p:grpSpPr>
            <p:cxnSp>
              <p:nvCxnSpPr>
                <p:cNvPr id="372" name="Straight Connector 371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flipV="1">
                  <a:off x="4572002" y="5224464"/>
                  <a:ext cx="276223" cy="9207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2" name="Group 43"/>
              <p:cNvGrpSpPr/>
              <p:nvPr/>
            </p:nvGrpSpPr>
            <p:grpSpPr>
              <a:xfrm>
                <a:off x="-470002" y="3066123"/>
                <a:ext cx="336431" cy="402535"/>
                <a:chOff x="4572000" y="1035050"/>
                <a:chExt cx="920750" cy="82867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flipV="1">
                  <a:off x="4572000" y="1587500"/>
                  <a:ext cx="920750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4664075" y="1679575"/>
                  <a:ext cx="736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4756150" y="1771650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848225" y="1863725"/>
                  <a:ext cx="3683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756150" y="1311275"/>
                  <a:ext cx="5524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3" name="Straight Connector 332"/>
              <p:cNvCxnSpPr/>
              <p:nvPr/>
            </p:nvCxnSpPr>
            <p:spPr>
              <a:xfrm rot="16200000" flipV="1">
                <a:off x="-539929" y="1943860"/>
                <a:ext cx="476342" cy="56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5400000" flipH="1" flipV="1">
                <a:off x="-443642" y="2966157"/>
                <a:ext cx="28382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>
                <a:off x="-524993" y="1705714"/>
                <a:ext cx="391422" cy="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6" name="Group 54"/>
              <p:cNvGrpSpPr/>
              <p:nvPr/>
            </p:nvGrpSpPr>
            <p:grpSpPr>
              <a:xfrm rot="16200000">
                <a:off x="127105" y="1344047"/>
                <a:ext cx="201978" cy="723330"/>
                <a:chOff x="4295779" y="3751259"/>
                <a:chExt cx="552454" cy="1979617"/>
              </a:xfrm>
            </p:grpSpPr>
            <p:cxnSp>
              <p:nvCxnSpPr>
                <p:cNvPr id="356" name="Straight Connector 355"/>
                <p:cNvCxnSpPr/>
                <p:nvPr/>
              </p:nvCxnSpPr>
              <p:spPr>
                <a:xfrm rot="5400000" flipH="1" flipV="1">
                  <a:off x="4364833" y="5523706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V="1">
                  <a:off x="4572000" y="5224466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0800000">
                  <a:off x="4295779" y="5086351"/>
                  <a:ext cx="552448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flipV="1">
                  <a:off x="4295781" y="4372770"/>
                  <a:ext cx="552450" cy="16113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10800000">
                  <a:off x="4295781" y="4257676"/>
                  <a:ext cx="552452" cy="1150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V="1">
                  <a:off x="4295779" y="4948235"/>
                  <a:ext cx="552442" cy="13811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0800000">
                  <a:off x="4295779" y="4810126"/>
                  <a:ext cx="552442" cy="1381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V="1">
                  <a:off x="4295781" y="4672017"/>
                  <a:ext cx="552450" cy="1381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 rot="10800000">
                  <a:off x="4295782" y="4533906"/>
                  <a:ext cx="552427" cy="1381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 flipV="1">
                  <a:off x="4295781" y="4165600"/>
                  <a:ext cx="276224" cy="920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rot="5400000" flipH="1" flipV="1">
                  <a:off x="4364828" y="3958428"/>
                  <a:ext cx="414339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Group 66"/>
              <p:cNvGrpSpPr/>
              <p:nvPr/>
            </p:nvGrpSpPr>
            <p:grpSpPr>
              <a:xfrm rot="5400000" flipH="1">
                <a:off x="342409" y="1181591"/>
                <a:ext cx="668222" cy="1048240"/>
                <a:chOff x="5704970" y="4708158"/>
                <a:chExt cx="914400" cy="1434418"/>
              </a:xfrm>
            </p:grpSpPr>
            <p:cxnSp>
              <p:nvCxnSpPr>
                <p:cNvPr id="352" name="Straight Connector 351"/>
                <p:cNvCxnSpPr/>
                <p:nvPr/>
              </p:nvCxnSpPr>
              <p:spPr>
                <a:xfrm flipV="1">
                  <a:off x="5931982" y="5144975"/>
                  <a:ext cx="460375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rot="16200000" flipV="1">
                  <a:off x="5943760" y="4926566"/>
                  <a:ext cx="436818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4" name="Arc 353"/>
                <p:cNvSpPr/>
                <p:nvPr/>
              </p:nvSpPr>
              <p:spPr>
                <a:xfrm>
                  <a:off x="5704970" y="5228176"/>
                  <a:ext cx="914400" cy="914400"/>
                </a:xfrm>
                <a:prstGeom prst="arc">
                  <a:avLst>
                    <a:gd name="adj1" fmla="val 14508501"/>
                    <a:gd name="adj2" fmla="val 18019265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5" name="Straight Connector 354"/>
                <p:cNvCxnSpPr/>
                <p:nvPr/>
              </p:nvCxnSpPr>
              <p:spPr>
                <a:xfrm rot="5400000" flipH="1" flipV="1">
                  <a:off x="5978559" y="5408611"/>
                  <a:ext cx="367221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8" name="Straight Connector 337"/>
              <p:cNvCxnSpPr/>
              <p:nvPr/>
            </p:nvCxnSpPr>
            <p:spPr>
              <a:xfrm flipV="1">
                <a:off x="1200641" y="1705711"/>
                <a:ext cx="179671" cy="7"/>
              </a:xfrm>
              <a:prstGeom prst="line">
                <a:avLst/>
              </a:prstGeom>
              <a:ln w="12700"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/>
            <p:nvPr/>
          </p:nvGrpSpPr>
          <p:grpSpPr>
            <a:xfrm>
              <a:off x="7620000" y="1447801"/>
              <a:ext cx="1463878" cy="1981200"/>
              <a:chOff x="2924998" y="1130300"/>
              <a:chExt cx="2567752" cy="3475173"/>
            </a:xfrm>
          </p:grpSpPr>
          <p:grpSp>
            <p:nvGrpSpPr>
              <p:cNvPr id="439" name="Group 28"/>
              <p:cNvGrpSpPr/>
              <p:nvPr/>
            </p:nvGrpSpPr>
            <p:grpSpPr>
              <a:xfrm rot="16200000">
                <a:off x="3311069" y="870291"/>
                <a:ext cx="914400" cy="1434418"/>
                <a:chOff x="5704970" y="4708158"/>
                <a:chExt cx="914400" cy="1434418"/>
              </a:xfrm>
            </p:grpSpPr>
            <p:cxnSp>
              <p:nvCxnSpPr>
                <p:cNvPr id="466" name="Straight Connector 465"/>
                <p:cNvCxnSpPr/>
                <p:nvPr/>
              </p:nvCxnSpPr>
              <p:spPr>
                <a:xfrm flipV="1">
                  <a:off x="5931982" y="5144975"/>
                  <a:ext cx="460375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rot="16200000" flipV="1">
                  <a:off x="5943760" y="4926566"/>
                  <a:ext cx="436818" cy="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Arc 467"/>
                <p:cNvSpPr/>
                <p:nvPr/>
              </p:nvSpPr>
              <p:spPr>
                <a:xfrm>
                  <a:off x="5704970" y="5228176"/>
                  <a:ext cx="914400" cy="914400"/>
                </a:xfrm>
                <a:prstGeom prst="arc">
                  <a:avLst>
                    <a:gd name="adj1" fmla="val 14508501"/>
                    <a:gd name="adj2" fmla="val 18019265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9" name="Straight Connector 468"/>
                <p:cNvCxnSpPr/>
                <p:nvPr/>
              </p:nvCxnSpPr>
              <p:spPr>
                <a:xfrm rot="5400000" flipH="1" flipV="1">
                  <a:off x="5978559" y="5408611"/>
                  <a:ext cx="367221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0" name="Group 42"/>
              <p:cNvGrpSpPr/>
              <p:nvPr/>
            </p:nvGrpSpPr>
            <p:grpSpPr>
              <a:xfrm>
                <a:off x="2924998" y="1587500"/>
                <a:ext cx="2567752" cy="3017973"/>
                <a:chOff x="2924998" y="1587500"/>
                <a:chExt cx="2567752" cy="3017973"/>
              </a:xfrm>
            </p:grpSpPr>
            <p:grpSp>
              <p:nvGrpSpPr>
                <p:cNvPr id="441" name="Group 1"/>
                <p:cNvGrpSpPr/>
                <p:nvPr/>
              </p:nvGrpSpPr>
              <p:grpSpPr>
                <a:xfrm>
                  <a:off x="4347366" y="3064831"/>
                  <a:ext cx="276388" cy="989809"/>
                  <a:chOff x="4295779" y="3751259"/>
                  <a:chExt cx="552454" cy="1979617"/>
                </a:xfrm>
              </p:grpSpPr>
              <p:cxnSp>
                <p:nvCxnSpPr>
                  <p:cNvPr id="455" name="Straight Connector 2"/>
                  <p:cNvCxnSpPr/>
                  <p:nvPr/>
                </p:nvCxnSpPr>
                <p:spPr>
                  <a:xfrm rot="5400000" flipH="1" flipV="1">
                    <a:off x="4364833" y="5523706"/>
                    <a:ext cx="414339" cy="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3"/>
                  <p:cNvCxnSpPr/>
                  <p:nvPr/>
                </p:nvCxnSpPr>
                <p:spPr>
                  <a:xfrm flipV="1">
                    <a:off x="4572000" y="5224466"/>
                    <a:ext cx="276224" cy="9207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"/>
                  <p:cNvCxnSpPr/>
                  <p:nvPr/>
                </p:nvCxnSpPr>
                <p:spPr>
                  <a:xfrm rot="10800000">
                    <a:off x="4295779" y="5086351"/>
                    <a:ext cx="552448" cy="13811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5"/>
                  <p:cNvCxnSpPr/>
                  <p:nvPr/>
                </p:nvCxnSpPr>
                <p:spPr>
                  <a:xfrm flipV="1">
                    <a:off x="4295781" y="4372770"/>
                    <a:ext cx="552450" cy="16113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6"/>
                  <p:cNvCxnSpPr/>
                  <p:nvPr/>
                </p:nvCxnSpPr>
                <p:spPr>
                  <a:xfrm rot="10800000">
                    <a:off x="4295781" y="4257676"/>
                    <a:ext cx="552452" cy="11509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7"/>
                  <p:cNvCxnSpPr/>
                  <p:nvPr/>
                </p:nvCxnSpPr>
                <p:spPr>
                  <a:xfrm flipV="1">
                    <a:off x="4295779" y="4948235"/>
                    <a:ext cx="552442" cy="138116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8"/>
                  <p:cNvCxnSpPr/>
                  <p:nvPr/>
                </p:nvCxnSpPr>
                <p:spPr>
                  <a:xfrm rot="10800000">
                    <a:off x="4295779" y="4810126"/>
                    <a:ext cx="552442" cy="13811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9"/>
                  <p:cNvCxnSpPr/>
                  <p:nvPr/>
                </p:nvCxnSpPr>
                <p:spPr>
                  <a:xfrm flipV="1">
                    <a:off x="4295781" y="4672017"/>
                    <a:ext cx="552450" cy="13810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10"/>
                  <p:cNvCxnSpPr/>
                  <p:nvPr/>
                </p:nvCxnSpPr>
                <p:spPr>
                  <a:xfrm rot="10800000">
                    <a:off x="4295782" y="4533906"/>
                    <a:ext cx="552427" cy="13811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11"/>
                  <p:cNvCxnSpPr/>
                  <p:nvPr/>
                </p:nvCxnSpPr>
                <p:spPr>
                  <a:xfrm flipV="1">
                    <a:off x="4295781" y="4165600"/>
                    <a:ext cx="276224" cy="92075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Straight Connector 12"/>
                  <p:cNvCxnSpPr/>
                  <p:nvPr/>
                </p:nvCxnSpPr>
                <p:spPr>
                  <a:xfrm rot="5400000" flipH="1" flipV="1">
                    <a:off x="4364828" y="3958428"/>
                    <a:ext cx="414339" cy="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2" name="Group 13"/>
                <p:cNvGrpSpPr/>
                <p:nvPr/>
              </p:nvGrpSpPr>
              <p:grpSpPr>
                <a:xfrm>
                  <a:off x="4255291" y="4054641"/>
                  <a:ext cx="460375" cy="550832"/>
                  <a:chOff x="4572000" y="1035050"/>
                  <a:chExt cx="920750" cy="828675"/>
                </a:xfrm>
              </p:grpSpPr>
              <p:cxnSp>
                <p:nvCxnSpPr>
                  <p:cNvPr id="450" name="Straight Connector 449"/>
                  <p:cNvCxnSpPr/>
                  <p:nvPr/>
                </p:nvCxnSpPr>
                <p:spPr>
                  <a:xfrm flipV="1">
                    <a:off x="4572000" y="1587500"/>
                    <a:ext cx="920750" cy="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Straight Connector 450"/>
                  <p:cNvCxnSpPr/>
                  <p:nvPr/>
                </p:nvCxnSpPr>
                <p:spPr>
                  <a:xfrm>
                    <a:off x="4664075" y="1679575"/>
                    <a:ext cx="7366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>
                    <a:off x="4756150" y="1771650"/>
                    <a:ext cx="55245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>
                    <a:off x="4848225" y="1863725"/>
                    <a:ext cx="3683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>
                  <a:xfrm rot="5400000" flipH="1" flipV="1">
                    <a:off x="4756150" y="1311275"/>
                    <a:ext cx="55245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43" name="Straight Connector 442"/>
                <p:cNvCxnSpPr>
                  <a:endCxn id="448" idx="4"/>
                </p:cNvCxnSpPr>
                <p:nvPr/>
              </p:nvCxnSpPr>
              <p:spPr>
                <a:xfrm rot="16200000" flipV="1">
                  <a:off x="4391380" y="2970650"/>
                  <a:ext cx="188281" cy="81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>
                  <a:stCxn id="448" idx="0"/>
                </p:cNvCxnSpPr>
                <p:nvPr/>
              </p:nvCxnSpPr>
              <p:spPr>
                <a:xfrm rot="5400000" flipH="1" flipV="1">
                  <a:off x="4346851" y="2554804"/>
                  <a:ext cx="277257" cy="1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 rot="5400000" flipH="1" flipV="1">
                  <a:off x="4163216" y="1909763"/>
                  <a:ext cx="644525" cy="0"/>
                </a:xfrm>
                <a:prstGeom prst="line">
                  <a:avLst/>
                </a:prstGeom>
                <a:ln w="12700">
                  <a:tail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>
                  <a:off x="3935124" y="1587502"/>
                  <a:ext cx="1557626" cy="0"/>
                </a:xfrm>
                <a:prstGeom prst="line">
                  <a:avLst/>
                </a:prstGeom>
                <a:ln w="12700">
                  <a:tailEnd type="oval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10800000">
                  <a:off x="2924998" y="1587502"/>
                  <a:ext cx="252124" cy="0"/>
                </a:xfrm>
                <a:prstGeom prst="line">
                  <a:avLst/>
                </a:prstGeom>
                <a:ln w="12700">
                  <a:tailEnd type="oval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8" name="Oval 447"/>
                <p:cNvSpPr/>
                <p:nvPr/>
              </p:nvSpPr>
              <p:spPr>
                <a:xfrm>
                  <a:off x="4393404" y="2693432"/>
                  <a:ext cx="184150" cy="183118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4393403" y="2232026"/>
                  <a:ext cx="184150" cy="183118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46" name="Rectangle 345"/>
          <p:cNvSpPr/>
          <p:nvPr/>
        </p:nvSpPr>
        <p:spPr>
          <a:xfrm>
            <a:off x="6705600" y="1371600"/>
            <a:ext cx="190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Try to lay out your devices to match the circuit diagram.</a:t>
            </a:r>
            <a:endParaRPr lang="en-CA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Intelligently place your transistors, resistors and chips.</a:t>
            </a:r>
          </a:p>
          <a:p>
            <a:pPr lvl="0"/>
            <a:endParaRPr lang="en-CA" dirty="0" smtClean="0"/>
          </a:p>
          <a:p>
            <a:pPr lvl="0"/>
            <a:r>
              <a:rPr lang="en-US" dirty="0" smtClean="0"/>
              <a:t>Use short jumper cables instead of stretching out the pins on your device.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Tips: Electrolytic Capacitors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Electrolytic</a:t>
            </a:r>
            <a:r>
              <a:rPr lang="en-CA" dirty="0" smtClean="0"/>
              <a:t> capacitors are </a:t>
            </a:r>
            <a:r>
              <a:rPr lang="en-CA" b="1" dirty="0" smtClean="0"/>
              <a:t>directional</a:t>
            </a:r>
          </a:p>
          <a:p>
            <a:r>
              <a:rPr lang="en-CA" dirty="0" smtClean="0"/>
              <a:t>Ensure </a:t>
            </a:r>
            <a:r>
              <a:rPr lang="en-CA" b="1" dirty="0" smtClean="0"/>
              <a:t>polarity</a:t>
            </a:r>
            <a:r>
              <a:rPr lang="en-CA" dirty="0" smtClean="0"/>
              <a:t> is properly aligned in your circuit</a:t>
            </a:r>
          </a:p>
          <a:p>
            <a:pPr lvl="1"/>
            <a:r>
              <a:rPr lang="en-CA" dirty="0" smtClean="0"/>
              <a:t>They can blow up if placed improperly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24300"/>
            <a:ext cx="436107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05400" y="39624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arrow points in the direction of current flow (i.e. The negative terminal)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Lab Tips: Multi-meter</a:t>
            </a:r>
            <a:endParaRPr lang="en-CA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3400" y="1219200"/>
            <a:ext cx="472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B050"/>
                </a:solidFill>
              </a:rPr>
              <a:t>DO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Measure </a:t>
            </a:r>
            <a:r>
              <a:rPr lang="en-US" sz="2000" dirty="0" smtClean="0"/>
              <a:t>all of your resistors (</a:t>
            </a:r>
            <a:r>
              <a:rPr lang="el-GR" sz="2000" dirty="0" smtClean="0"/>
              <a:t>Ω</a:t>
            </a:r>
            <a:r>
              <a:rPr lang="en-CA" sz="2000" dirty="0" smtClean="0"/>
              <a:t>)</a:t>
            </a:r>
            <a:endParaRPr lang="en-US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Measure</a:t>
            </a:r>
            <a:r>
              <a:rPr lang="en-US" sz="2000" dirty="0" smtClean="0"/>
              <a:t> DC Voltages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Use </a:t>
            </a:r>
            <a:r>
              <a:rPr lang="en-US" sz="2000" b="1" dirty="0" smtClean="0"/>
              <a:t>Ohm’s Law</a:t>
            </a:r>
            <a:r>
              <a:rPr lang="en-US" sz="2000" dirty="0" smtClean="0"/>
              <a:t> to calculate DC current     from a measured voltage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Use “Diode Mode” range to measure diodes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/>
          </a:p>
        </p:txBody>
      </p:sp>
      <p:pic>
        <p:nvPicPr>
          <p:cNvPr id="2050" name="Picture 2" descr="C:\Documents and Settings\nofong\Desktop\IMAG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38474" cy="507456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3048000"/>
            <a:ext cx="10668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" y="3889177"/>
            <a:ext cx="472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0000"/>
                </a:solidFill>
              </a:rPr>
              <a:t>NOT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Do NOT Measure </a:t>
            </a:r>
            <a:r>
              <a:rPr lang="en-CA" sz="2000" dirty="0" smtClean="0"/>
              <a:t>current</a:t>
            </a:r>
            <a:endParaRPr lang="en-US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   </a:t>
            </a:r>
            <a:r>
              <a:rPr lang="en-US" sz="2000" b="1" dirty="0" smtClean="0"/>
              <a:t>Do NOT measure</a:t>
            </a:r>
            <a:r>
              <a:rPr lang="en-US" sz="2000" dirty="0" smtClean="0"/>
              <a:t> AC voltages/currents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/>
              <a:t> Unless instructed otherwise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/>
              <a:t> The Oscilloscope is always more accurate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 3509 – Fall 2014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Norman Fong (head TA)</a:t>
            </a:r>
          </a:p>
          <a:p>
            <a:pPr lvl="1"/>
            <a:r>
              <a:rPr lang="en-CA" dirty="0" smtClean="0"/>
              <a:t>3303 </a:t>
            </a:r>
            <a:r>
              <a:rPr lang="en-CA" dirty="0"/>
              <a:t>Canal Building</a:t>
            </a:r>
          </a:p>
          <a:p>
            <a:pPr lvl="1"/>
            <a:r>
              <a:rPr lang="en-CA" dirty="0" smtClean="0">
                <a:hlinkClick r:id="rId2"/>
              </a:rPr>
              <a:t>nofong@doe.carleton.ca</a:t>
            </a:r>
            <a:endParaRPr lang="en-CA" dirty="0" smtClean="0"/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 smtClean="0"/>
              <a:t>Course website</a:t>
            </a:r>
          </a:p>
          <a:p>
            <a:pPr lvl="1"/>
            <a:r>
              <a:rPr lang="en-CA" dirty="0" smtClean="0">
                <a:hlinkClick r:id="rId3"/>
              </a:rPr>
              <a:t>http://www.doe.carleton.ca/~jrogers</a:t>
            </a:r>
            <a:endParaRPr lang="en-CA" dirty="0" smtClean="0"/>
          </a:p>
          <a:p>
            <a:pPr lvl="2"/>
            <a:r>
              <a:rPr lang="en-CA" dirty="0" smtClean="0"/>
              <a:t>Course Notes + Lab manual</a:t>
            </a:r>
          </a:p>
          <a:p>
            <a:pPr marL="914400" lvl="2" indent="0">
              <a:buNone/>
            </a:pPr>
            <a:endParaRPr lang="en-CA" dirty="0" smtClean="0"/>
          </a:p>
          <a:p>
            <a:r>
              <a:rPr lang="en-CA" dirty="0" smtClean="0"/>
              <a:t>Lab website</a:t>
            </a:r>
          </a:p>
          <a:p>
            <a:pPr lvl="1"/>
            <a:r>
              <a:rPr lang="en-CA" dirty="0" smtClean="0">
                <a:hlinkClick r:id="rId4"/>
              </a:rPr>
              <a:t>http://www.doe.carleton.ca/~nofong/ELEC3509</a:t>
            </a:r>
            <a:endParaRPr lang="en-CA" dirty="0" smtClean="0"/>
          </a:p>
          <a:p>
            <a:pPr lvl="2"/>
            <a:r>
              <a:rPr lang="en-CA" dirty="0" smtClean="0"/>
              <a:t> Lab guidelines (important!)</a:t>
            </a:r>
          </a:p>
          <a:p>
            <a:pPr lvl="2"/>
            <a:r>
              <a:rPr lang="en-CA" b="1" dirty="0" smtClean="0"/>
              <a:t>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Marking schemes</a:t>
            </a:r>
          </a:p>
          <a:p>
            <a:pPr lvl="2"/>
            <a:r>
              <a:rPr lang="en-CA" dirty="0" smtClean="0"/>
              <a:t> Check this website at least once before each lab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Lab content</a:t>
            </a:r>
          </a:p>
          <a:p>
            <a:pPr lvl="1"/>
            <a:r>
              <a:rPr lang="en-CA" dirty="0" smtClean="0"/>
              <a:t>Design, simulation, building and testing of analog circuits and devices</a:t>
            </a:r>
          </a:p>
          <a:p>
            <a:pPr lvl="1"/>
            <a:r>
              <a:rPr lang="en-CA" dirty="0" smtClean="0"/>
              <a:t>Labs start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Tuesday September 23rd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282" y="3733800"/>
            <a:ext cx="51457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CA" dirty="0" smtClean="0"/>
              <a:t>Lab Tips: Oscilloscope</a:t>
            </a:r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46673">
            <a:off x="7167205" y="898967"/>
            <a:ext cx="3621727" cy="31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426119" y="422479"/>
            <a:ext cx="106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Probe tip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39201" y="-2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Ground</a:t>
            </a:r>
            <a:endParaRPr lang="en-CA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143000"/>
            <a:ext cx="739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CA" sz="2000" dirty="0" smtClean="0"/>
              <a:t>The probe does not have positive or negative terminals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CA" sz="2000" dirty="0" smtClean="0"/>
              <a:t> Ground must always be connected to ground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CA" sz="2000" dirty="0" smtClean="0"/>
              <a:t> “</a:t>
            </a:r>
            <a:r>
              <a:rPr lang="en-CA" sz="2000" dirty="0" err="1" smtClean="0"/>
              <a:t>Autoset</a:t>
            </a:r>
            <a:r>
              <a:rPr lang="en-CA" sz="2000" dirty="0" smtClean="0"/>
              <a:t>” is not your friend!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000" dirty="0" smtClean="0"/>
              <a:t> Can be used to initially capture a signal but if you press it again it will reset all of your settings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000" dirty="0" smtClean="0"/>
              <a:t> Measure peak-to-peak voltages using the cursors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2000" dirty="0" smtClean="0"/>
              <a:t> Do not trust the digital “measure” function, especially if the signal is noisy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76800" y="4572000"/>
            <a:ext cx="19812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3657600"/>
            <a:ext cx="0" cy="685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3657600"/>
            <a:ext cx="0" cy="685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3657600"/>
            <a:ext cx="2667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0" y="3657600"/>
            <a:ext cx="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58000" y="3657600"/>
            <a:ext cx="457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4200" y="3733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Cursor Buttons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5257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/>
              <a:t>Autoset</a:t>
            </a:r>
            <a:r>
              <a:rPr lang="en-CA" dirty="0" smtClean="0"/>
              <a:t> –  Resist the urge to spam this button</a:t>
            </a:r>
            <a:endParaRPr lang="en-CA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791200" y="5181600"/>
            <a:ext cx="1981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Tips &amp; Tricks: Equation Editors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an Equation Editor so that the TAs can read your work</a:t>
            </a:r>
          </a:p>
          <a:p>
            <a:pPr lvl="1"/>
            <a:r>
              <a:rPr lang="en-US" sz="2000" dirty="0" smtClean="0"/>
              <a:t>Hand-written pre-labs attached at the end of the report are </a:t>
            </a:r>
            <a:r>
              <a:rPr lang="en-US" sz="2000" b="1" dirty="0" smtClean="0"/>
              <a:t>not</a:t>
            </a:r>
            <a:r>
              <a:rPr lang="en-US" sz="2000" dirty="0" smtClean="0"/>
              <a:t> acceptable!</a:t>
            </a:r>
          </a:p>
          <a:p>
            <a:r>
              <a:rPr lang="en-US" sz="2400" dirty="0" smtClean="0"/>
              <a:t>MS Word 2010 has a built-in equation editor (see below)</a:t>
            </a:r>
          </a:p>
          <a:p>
            <a:r>
              <a:rPr lang="en-US" sz="2400" dirty="0" smtClean="0"/>
              <a:t>Other equation editors you might consider are:</a:t>
            </a:r>
          </a:p>
          <a:p>
            <a:pPr lvl="1"/>
            <a:r>
              <a:rPr lang="en-US" sz="2000" dirty="0" smtClean="0"/>
              <a:t>Maple (on DOE computers)</a:t>
            </a:r>
          </a:p>
          <a:p>
            <a:pPr lvl="1"/>
            <a:r>
              <a:rPr lang="en-US" sz="2000" dirty="0" err="1" smtClean="0"/>
              <a:t>LaTex</a:t>
            </a:r>
            <a:r>
              <a:rPr lang="en-US" sz="2000" dirty="0" smtClean="0"/>
              <a:t> (online)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00400" y="4267200"/>
            <a:ext cx="5791200" cy="2438400"/>
            <a:chOff x="3323804" y="4267200"/>
            <a:chExt cx="5791200" cy="2438400"/>
          </a:xfrm>
        </p:grpSpPr>
        <p:grpSp>
          <p:nvGrpSpPr>
            <p:cNvPr id="13" name="Group 12"/>
            <p:cNvGrpSpPr/>
            <p:nvPr/>
          </p:nvGrpSpPr>
          <p:grpSpPr>
            <a:xfrm>
              <a:off x="3323804" y="4267200"/>
              <a:ext cx="5791200" cy="1981200"/>
              <a:chOff x="1295400" y="3886200"/>
              <a:chExt cx="5791200" cy="1981200"/>
            </a:xfrm>
          </p:grpSpPr>
          <p:pic>
            <p:nvPicPr>
              <p:cNvPr id="11" name="Picture 10" descr="equation_editor_tab_WORD20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802"/>
              <a:stretch/>
            </p:blipFill>
            <p:spPr>
              <a:xfrm>
                <a:off x="1295400" y="3886200"/>
                <a:ext cx="4796589" cy="1371600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</p:pic>
          <p:pic>
            <p:nvPicPr>
              <p:cNvPr id="14" name="Picture 13" descr="equation_editor_tab_WORD20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74"/>
              <a:stretch/>
            </p:blipFill>
            <p:spPr>
              <a:xfrm>
                <a:off x="2299631" y="4495800"/>
                <a:ext cx="4786969" cy="1371600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295400" y="3886200"/>
                <a:ext cx="762000" cy="3048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04831" y="4800600"/>
                <a:ext cx="762000" cy="8382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76200" cmpd="sng">
                    <a:solidFill>
                      <a:srgbClr val="000000"/>
                    </a:solidFill>
                  </a:ln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438065" y="6336268"/>
              <a:ext cx="5632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Pro Tip: </a:t>
              </a:r>
              <a:r>
                <a:rPr lang="en-US" dirty="0" smtClean="0"/>
                <a:t>How to find the Equation Editor in MS Word 2010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7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END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Lab Tips</a:t>
            </a:r>
            <a:endParaRPr lang="en-CA" dirty="0"/>
          </a:p>
        </p:txBody>
      </p:sp>
      <p:pic>
        <p:nvPicPr>
          <p:cNvPr id="27650" name="Picture 10" descr="potentiome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399"/>
            <a:ext cx="2971800" cy="1823697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990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potentiometer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a 3 terminal variable resistor which acts as a voltage divider.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You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not need to add another 1kΩ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resistor to your circuit. The potentiometer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resistor.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nofong\Desktop\Potenti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2209800" cy="2209800"/>
          </a:xfrm>
          <a:prstGeom prst="rect">
            <a:avLst/>
          </a:prstGeom>
          <a:noFill/>
        </p:spPr>
      </p:pic>
      <p:pic>
        <p:nvPicPr>
          <p:cNvPr id="1027" name="Picture 3" descr="C:\Documents and Settings\nofong\Desktop\Potentiometer_with_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276600"/>
            <a:ext cx="532503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CA" dirty="0" smtClean="0"/>
              <a:t>Lab 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2895600" cy="3810000"/>
          </a:xfrm>
        </p:spPr>
        <p:txBody>
          <a:bodyPr>
            <a:normAutofit lnSpcReduction="10000"/>
          </a:bodyPr>
          <a:lstStyle/>
          <a:p>
            <a:r>
              <a:rPr lang="en-CA" sz="2000" dirty="0" smtClean="0"/>
              <a:t>Room: 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4195 Mackenzie</a:t>
            </a:r>
          </a:p>
          <a:p>
            <a:r>
              <a:rPr lang="en-CA" sz="2000" dirty="0" smtClean="0"/>
              <a:t>You must attend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your registered section</a:t>
            </a:r>
          </a:p>
          <a:p>
            <a:r>
              <a:rPr lang="en-CA" sz="2000" dirty="0" smtClean="0"/>
              <a:t>Show up on time! </a:t>
            </a:r>
          </a:p>
          <a:p>
            <a:r>
              <a:rPr lang="en-CA" sz="2000" dirty="0" smtClean="0"/>
              <a:t>TAs have been instructed to not stay later than the assigned lab hours</a:t>
            </a:r>
          </a:p>
          <a:p>
            <a:r>
              <a:rPr lang="en-CA" sz="2000" dirty="0" smtClean="0"/>
              <a:t>You can also work on your own anytime the lab is open</a:t>
            </a:r>
          </a:p>
          <a:p>
            <a:pPr>
              <a:buNone/>
            </a:pPr>
            <a:endParaRPr lang="en-CA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334000"/>
            <a:ext cx="8382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the high enrollment in both this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course and ELEC 2501, it is unlikely that there will be extra space during another section so those students will be given priority.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91" y="1371600"/>
            <a:ext cx="58197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Guidelines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3400" dirty="0" smtClean="0"/>
              <a:t>Labs are </a:t>
            </a:r>
            <a:r>
              <a:rPr lang="en-CA" sz="3400" u="sng" dirty="0" smtClean="0"/>
              <a:t>every week</a:t>
            </a:r>
            <a:r>
              <a:rPr lang="en-CA" sz="3400" dirty="0" smtClean="0"/>
              <a:t> and performed in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groups of 2</a:t>
            </a:r>
            <a:endParaRPr lang="en-CA" sz="3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3400" dirty="0" smtClean="0"/>
              <a:t>Worth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30%</a:t>
            </a:r>
            <a:r>
              <a:rPr lang="en-CA" sz="3400" dirty="0" smtClean="0">
                <a:solidFill>
                  <a:srgbClr val="C00000"/>
                </a:solidFill>
              </a:rPr>
              <a:t> </a:t>
            </a:r>
            <a:r>
              <a:rPr lang="en-CA" sz="3400" dirty="0" smtClean="0"/>
              <a:t>of your final mark</a:t>
            </a:r>
          </a:p>
          <a:p>
            <a:r>
              <a:rPr lang="en-CA" sz="3400" dirty="0" smtClean="0"/>
              <a:t>You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CA" sz="3400" dirty="0" smtClean="0"/>
              <a:t> pass the lab in order to pass the course</a:t>
            </a:r>
          </a:p>
          <a:p>
            <a:r>
              <a:rPr lang="en-CA" sz="3400" dirty="0"/>
              <a:t>One report is to be submitted per group. </a:t>
            </a:r>
            <a:r>
              <a:rPr lang="en-CA" sz="3400" u="sng" dirty="0">
                <a:solidFill>
                  <a:schemeClr val="accent6">
                    <a:lumMod val="75000"/>
                  </a:schemeClr>
                </a:solidFill>
              </a:rPr>
              <a:t>Both students will receive the same mark.</a:t>
            </a:r>
          </a:p>
          <a:p>
            <a:r>
              <a:rPr lang="en-CA" sz="3400" dirty="0" smtClean="0"/>
              <a:t>You </a:t>
            </a:r>
            <a:r>
              <a:rPr lang="en-CA" sz="3400" b="1" dirty="0" smtClean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CA" sz="3400" dirty="0" smtClean="0"/>
              <a:t> hand in a satisfactory report for every lab</a:t>
            </a:r>
          </a:p>
          <a:p>
            <a:pPr lvl="1"/>
            <a:r>
              <a:rPr lang="en-CA" sz="3400" dirty="0" smtClean="0"/>
              <a:t>You cannot submit an unfinished report (missing large portions, no results etc.)</a:t>
            </a:r>
          </a:p>
          <a:p>
            <a:r>
              <a:rPr lang="en-CA" sz="3400" dirty="0" smtClean="0"/>
              <a:t>Every </a:t>
            </a:r>
            <a:r>
              <a:rPr lang="en-CA" sz="3400" dirty="0"/>
              <a:t>lab will have a </a:t>
            </a:r>
            <a:r>
              <a:rPr lang="en-CA" sz="3400" b="1" dirty="0">
                <a:solidFill>
                  <a:srgbClr val="00B050"/>
                </a:solidFill>
              </a:rPr>
              <a:t>marked </a:t>
            </a:r>
            <a:r>
              <a:rPr lang="en-CA" sz="3400" b="1" dirty="0" err="1" smtClean="0">
                <a:solidFill>
                  <a:srgbClr val="00B050"/>
                </a:solidFill>
              </a:rPr>
              <a:t>prelab</a:t>
            </a:r>
            <a:endParaRPr lang="en-CA" sz="3400" b="1" dirty="0">
              <a:solidFill>
                <a:srgbClr val="00B050"/>
              </a:solidFill>
            </a:endParaRPr>
          </a:p>
          <a:p>
            <a:pPr lvl="1"/>
            <a:r>
              <a:rPr lang="en-CA" sz="3400" dirty="0" smtClean="0"/>
              <a:t>Marked on an all-or-nothing basis</a:t>
            </a:r>
            <a:endParaRPr lang="en-CA" sz="3400" dirty="0"/>
          </a:p>
          <a:p>
            <a:r>
              <a:rPr lang="en-CA" sz="3400" dirty="0" smtClean="0"/>
              <a:t>Every </a:t>
            </a:r>
            <a:r>
              <a:rPr lang="en-CA" sz="3400" dirty="0"/>
              <a:t>lab will have a </a:t>
            </a:r>
            <a:r>
              <a:rPr lang="en-CA" sz="3400" b="1" dirty="0">
                <a:solidFill>
                  <a:srgbClr val="00B050"/>
                </a:solidFill>
              </a:rPr>
              <a:t>marked checkout</a:t>
            </a:r>
          </a:p>
          <a:p>
            <a:pPr lvl="1"/>
            <a:r>
              <a:rPr lang="en-CA" sz="3400" dirty="0"/>
              <a:t>Your lab must be complete on time and in your designated lab section</a:t>
            </a:r>
          </a:p>
          <a:p>
            <a:pPr lvl="1"/>
            <a:r>
              <a:rPr lang="en-CA" sz="3400" dirty="0"/>
              <a:t>It is your responsibility to be done on </a:t>
            </a:r>
            <a:r>
              <a:rPr lang="en-CA" sz="3400" dirty="0" smtClean="0"/>
              <a:t>time</a:t>
            </a:r>
            <a:endParaRPr lang="en-CA" sz="3400" dirty="0"/>
          </a:p>
          <a:p>
            <a:pPr lvl="1">
              <a:buNone/>
            </a:pPr>
            <a:endParaRPr lang="en-CA" sz="3400" dirty="0"/>
          </a:p>
          <a:p>
            <a:r>
              <a:rPr lang="en-CA" sz="3400" dirty="0"/>
              <a:t>If you are knowingly going to miss a lab contact </a:t>
            </a:r>
            <a:r>
              <a:rPr lang="en-CA" sz="3400" dirty="0" smtClean="0"/>
              <a:t>your TA </a:t>
            </a:r>
            <a:r>
              <a:rPr lang="en-CA" sz="3400" u="sng" dirty="0"/>
              <a:t>prior</a:t>
            </a:r>
            <a:r>
              <a:rPr lang="en-CA" sz="3400" dirty="0"/>
              <a:t> to the lab</a:t>
            </a:r>
          </a:p>
          <a:p>
            <a:pPr lvl="1"/>
            <a:r>
              <a:rPr lang="en-CA" sz="3400" dirty="0"/>
              <a:t>We can arrange an alternate lab day for you to attend without lateness penalty</a:t>
            </a:r>
          </a:p>
          <a:p>
            <a:pPr lvl="1"/>
            <a:r>
              <a:rPr lang="en-CA" sz="3400" dirty="0"/>
              <a:t>Missed labs due to illness will require a </a:t>
            </a:r>
            <a:r>
              <a:rPr lang="en-CA" sz="3400" b="1" dirty="0">
                <a:solidFill>
                  <a:srgbClr val="00B050"/>
                </a:solidFill>
              </a:rPr>
              <a:t>doctor’s note.</a:t>
            </a:r>
          </a:p>
          <a:p>
            <a:endParaRPr lang="en-CA" dirty="0"/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Plagiarism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Zero tolerance!</a:t>
            </a:r>
          </a:p>
          <a:p>
            <a:pPr lvl="1"/>
            <a:r>
              <a:rPr lang="en-CA" dirty="0" smtClean="0"/>
              <a:t>Automatic mark of zero for all parties</a:t>
            </a:r>
          </a:p>
          <a:p>
            <a:pPr lvl="1"/>
            <a:r>
              <a:rPr lang="en-CA" dirty="0" smtClean="0"/>
              <a:t>Report to the Professor and sent to the Dean</a:t>
            </a:r>
          </a:p>
          <a:p>
            <a:pPr lvl="1"/>
            <a:r>
              <a:rPr lang="en-CA" sz="2200" dirty="0" smtClean="0">
                <a:hlinkClick r:id="rId2"/>
              </a:rPr>
              <a:t>http://www1.carleton.ca/studentaffairs/academic-integrity/</a:t>
            </a:r>
            <a:endParaRPr lang="en-CA" sz="2200" dirty="0" smtClean="0"/>
          </a:p>
          <a:p>
            <a:pPr lvl="1"/>
            <a:endParaRPr lang="en-CA" sz="2200" dirty="0" smtClean="0"/>
          </a:p>
          <a:p>
            <a:r>
              <a:rPr lang="en-CA" dirty="0" smtClean="0"/>
              <a:t>Last year (2013 Fall) we had </a:t>
            </a:r>
            <a:r>
              <a:rPr lang="en-CA" b="1" dirty="0" smtClean="0">
                <a:solidFill>
                  <a:srgbClr val="FF0000"/>
                </a:solidFill>
              </a:rPr>
              <a:t>30 (!!!)</a:t>
            </a:r>
            <a:r>
              <a:rPr lang="en-CA" dirty="0" smtClean="0"/>
              <a:t> students with suspicious reports for Lab 2 </a:t>
            </a:r>
          </a:p>
          <a:p>
            <a:pPr lvl="1"/>
            <a:r>
              <a:rPr lang="en-CA" dirty="0" smtClean="0"/>
              <a:t>Most of these reports were sent to the Dean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What constitutes plagiarism?</a:t>
            </a:r>
          </a:p>
          <a:p>
            <a:pPr lvl="1"/>
            <a:r>
              <a:rPr lang="en-CA" dirty="0" smtClean="0"/>
              <a:t>Copying any content (text, figures, tables, data) from any source</a:t>
            </a:r>
          </a:p>
          <a:p>
            <a:pPr lvl="2"/>
            <a:r>
              <a:rPr lang="en-CA" dirty="0" smtClean="0"/>
              <a:t>This includes your own work from previous years</a:t>
            </a:r>
          </a:p>
          <a:p>
            <a:pPr lvl="1"/>
            <a:r>
              <a:rPr lang="en-CA" dirty="0" smtClean="0"/>
              <a:t>Failing to acknowledge sources through citations</a:t>
            </a:r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899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Expectations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Read over the lab before showing up</a:t>
            </a:r>
          </a:p>
          <a:p>
            <a:pPr lvl="2"/>
            <a:r>
              <a:rPr lang="en-CA" dirty="0" smtClean="0"/>
              <a:t>Walk through the lab and </a:t>
            </a:r>
            <a:r>
              <a:rPr lang="en-CA" b="1" dirty="0" smtClean="0">
                <a:solidFill>
                  <a:srgbClr val="00B050"/>
                </a:solidFill>
              </a:rPr>
              <a:t>understand what you are going to be doing</a:t>
            </a:r>
          </a:p>
          <a:p>
            <a:pPr lvl="2"/>
            <a:r>
              <a:rPr lang="en-CA" dirty="0" smtClean="0"/>
              <a:t>E-mail a TA to ask a question of something is unclear</a:t>
            </a:r>
          </a:p>
          <a:p>
            <a:pPr lvl="2"/>
            <a:r>
              <a:rPr lang="en-CA" b="1" dirty="0" smtClean="0"/>
              <a:t> </a:t>
            </a:r>
            <a:r>
              <a:rPr lang="en-CA" b="1" dirty="0" smtClean="0">
                <a:solidFill>
                  <a:srgbClr val="00B050"/>
                </a:solidFill>
              </a:rPr>
              <a:t>Pro tip:</a:t>
            </a:r>
            <a:r>
              <a:rPr lang="en-CA" dirty="0" smtClean="0"/>
              <a:t> If possible, pre-assemble your circuits and setup Excel or </a:t>
            </a:r>
            <a:r>
              <a:rPr lang="en-CA" dirty="0" err="1" smtClean="0"/>
              <a:t>Matlab</a:t>
            </a:r>
            <a:r>
              <a:rPr lang="en-CA" dirty="0" smtClean="0"/>
              <a:t> files</a:t>
            </a:r>
          </a:p>
          <a:p>
            <a:r>
              <a:rPr lang="en-CA" dirty="0" smtClean="0"/>
              <a:t>Complete the </a:t>
            </a:r>
            <a:r>
              <a:rPr lang="en-CA" b="1" dirty="0" smtClean="0">
                <a:solidFill>
                  <a:srgbClr val="00B050"/>
                </a:solidFill>
              </a:rPr>
              <a:t>pre-lab </a:t>
            </a:r>
            <a:r>
              <a:rPr lang="en-CA" dirty="0" smtClean="0"/>
              <a:t>before entering</a:t>
            </a:r>
            <a:endParaRPr lang="en-CA" b="1" dirty="0" smtClean="0">
              <a:solidFill>
                <a:srgbClr val="00B050"/>
              </a:solidFill>
            </a:endParaRPr>
          </a:p>
          <a:p>
            <a:r>
              <a:rPr lang="en-CA" dirty="0" smtClean="0"/>
              <a:t>Be able to debug your circuits on your own before calling a TA</a:t>
            </a:r>
          </a:p>
          <a:p>
            <a:r>
              <a:rPr lang="en-CA" dirty="0" smtClean="0"/>
              <a:t>Manage your time effectively</a:t>
            </a:r>
          </a:p>
          <a:p>
            <a:r>
              <a:rPr lang="en-CA" dirty="0" smtClean="0"/>
              <a:t>Clean up your station after you are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Pre-labs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Every lab has a marked </a:t>
            </a:r>
            <a:r>
              <a:rPr lang="en-CA" dirty="0" err="1" smtClean="0"/>
              <a:t>prelab</a:t>
            </a:r>
            <a:r>
              <a:rPr lang="en-CA" dirty="0" smtClean="0"/>
              <a:t>, </a:t>
            </a:r>
            <a:r>
              <a:rPr lang="en-CA" b="1" dirty="0" smtClean="0">
                <a:solidFill>
                  <a:srgbClr val="C00000"/>
                </a:solidFill>
              </a:rPr>
              <a:t>including Lab 1</a:t>
            </a:r>
            <a:r>
              <a:rPr lang="en-CA" dirty="0" smtClean="0"/>
              <a:t>!</a:t>
            </a:r>
          </a:p>
          <a:p>
            <a:r>
              <a:rPr lang="en-CA" dirty="0" smtClean="0"/>
              <a:t>The pre-labs are all extensive and typically include all of your design calculations</a:t>
            </a:r>
          </a:p>
          <a:p>
            <a:pPr lvl="1"/>
            <a:r>
              <a:rPr lang="en-CA" dirty="0" smtClean="0"/>
              <a:t>You </a:t>
            </a:r>
            <a:r>
              <a:rPr lang="en-CA" b="1" dirty="0" smtClean="0"/>
              <a:t>won’t be able to do the labs without them!</a:t>
            </a:r>
          </a:p>
          <a:p>
            <a:pPr lvl="1"/>
            <a:r>
              <a:rPr lang="en-CA" dirty="0" smtClean="0"/>
              <a:t>Treat them like you would </a:t>
            </a:r>
            <a:r>
              <a:rPr lang="en-CA" b="1" dirty="0" smtClean="0">
                <a:solidFill>
                  <a:srgbClr val="C00000"/>
                </a:solidFill>
              </a:rPr>
              <a:t>an assignment</a:t>
            </a:r>
          </a:p>
          <a:p>
            <a:pPr lvl="1"/>
            <a:r>
              <a:rPr lang="en-CA" dirty="0" smtClean="0"/>
              <a:t>Pre-labs for labs 2,3 and 4 can take </a:t>
            </a:r>
            <a:r>
              <a:rPr lang="en-CA" b="1" dirty="0" smtClean="0">
                <a:solidFill>
                  <a:srgbClr val="C00000"/>
                </a:solidFill>
              </a:rPr>
              <a:t>several hours (more likely days) to complete</a:t>
            </a:r>
            <a:r>
              <a:rPr lang="en-CA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CA" dirty="0" err="1" smtClean="0"/>
              <a:t>Prelabs</a:t>
            </a:r>
            <a:r>
              <a:rPr lang="en-CA" dirty="0" smtClean="0"/>
              <a:t> will be checked at the beginning of the lab (first 30 </a:t>
            </a:r>
            <a:r>
              <a:rPr lang="en-CA" dirty="0" err="1" smtClean="0"/>
              <a:t>mins</a:t>
            </a:r>
            <a:r>
              <a:rPr lang="en-CA" dirty="0" smtClean="0"/>
              <a:t>)</a:t>
            </a:r>
          </a:p>
          <a:p>
            <a:r>
              <a:rPr lang="en-CA" dirty="0" smtClean="0"/>
              <a:t>We will ask you technical questions about the pre-lab to verify that it was not simply copied from someone else.</a:t>
            </a:r>
          </a:p>
          <a:p>
            <a:r>
              <a:rPr lang="en-CA" dirty="0" smtClean="0"/>
              <a:t>Marks are </a:t>
            </a:r>
            <a:r>
              <a:rPr lang="en-CA" b="1" dirty="0" smtClean="0"/>
              <a:t>all or nothing</a:t>
            </a:r>
          </a:p>
          <a:p>
            <a:r>
              <a:rPr lang="en-CA" dirty="0" smtClean="0"/>
              <a:t>If your </a:t>
            </a:r>
            <a:r>
              <a:rPr lang="en-CA" dirty="0" err="1" smtClean="0"/>
              <a:t>prelab</a:t>
            </a:r>
            <a:r>
              <a:rPr lang="en-CA" dirty="0" smtClean="0"/>
              <a:t> is not ready at the start of the lab, TAs will not help you complete it during the lab.</a:t>
            </a:r>
            <a:endParaRPr lang="en-CA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Kits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The lab manager will distribute lab kits which include:</a:t>
            </a:r>
            <a:endParaRPr lang="en-CA" b="1" dirty="0">
              <a:solidFill>
                <a:srgbClr val="C00000"/>
              </a:solidFill>
            </a:endParaRP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A breadboard and all the components you will need for these labs</a:t>
            </a: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One kit is required per group at a cost of $15</a:t>
            </a:r>
          </a:p>
          <a:p>
            <a:pPr lvl="1"/>
            <a:r>
              <a:rPr lang="en-CA" b="1" dirty="0" smtClean="0">
                <a:solidFill>
                  <a:srgbClr val="C00000"/>
                </a:solidFill>
              </a:rPr>
              <a:t>If you already have your own equipment then you can use that instead.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77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 Reports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3340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Reports are due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one week after the lab has been completed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sz="2000" dirty="0" smtClean="0"/>
              <a:t>They are due 30 minutes after the beginning of your lab session</a:t>
            </a:r>
          </a:p>
          <a:p>
            <a:pPr lvl="0"/>
            <a:r>
              <a:rPr lang="en-US" sz="2000" dirty="0" smtClean="0"/>
              <a:t>Drop off in stairwell drop boxes outside 41xxME.</a:t>
            </a:r>
            <a:endParaRPr lang="en-CA" sz="2000" dirty="0" smtClean="0"/>
          </a:p>
          <a:p>
            <a:pPr lvl="0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Late reports will lose 25% immediately and 10% PER DAY after. </a:t>
            </a:r>
          </a:p>
        </p:txBody>
      </p:sp>
      <p:pic>
        <p:nvPicPr>
          <p:cNvPr id="4" name="Picture 2" descr="C:\Users\Norm\Desktop\IMAG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76600"/>
            <a:ext cx="5105400" cy="3056937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32004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are knowingly submitting your lab late,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Norm immediately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an electronic submission may be accepted.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ultimately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responsibility to have your lab in on time.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1639</Words>
  <Application>Microsoft Office PowerPoint</Application>
  <PresentationFormat>On-screen Show (4:3)</PresentationFormat>
  <Paragraphs>240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ELEC 3509  Fall 2014  Lab Orientation</vt:lpstr>
      <vt:lpstr>ELEC 3509 – Fall 2014</vt:lpstr>
      <vt:lpstr>Lab Schedule</vt:lpstr>
      <vt:lpstr>Lab Guidelines</vt:lpstr>
      <vt:lpstr>Plagiarism</vt:lpstr>
      <vt:lpstr>Lab Expectations</vt:lpstr>
      <vt:lpstr>Pre-labs</vt:lpstr>
      <vt:lpstr>Lab Kits</vt:lpstr>
      <vt:lpstr>Lab Reports</vt:lpstr>
      <vt:lpstr>How to Write a “Good” Lab Report</vt:lpstr>
      <vt:lpstr>How to Write a “Good” Lab Report</vt:lpstr>
      <vt:lpstr>Common Lab Report Mistakes</vt:lpstr>
      <vt:lpstr>Mark Disputes</vt:lpstr>
      <vt:lpstr>Lab Calendar</vt:lpstr>
      <vt:lpstr>Lab Tips: Breadboard</vt:lpstr>
      <vt:lpstr>Lab Tips: Power Rails</vt:lpstr>
      <vt:lpstr>Lab Tips: Circuit Layout</vt:lpstr>
      <vt:lpstr>Lab Tips: Electrolytic Capacitors</vt:lpstr>
      <vt:lpstr>Lab Tips: Multi-meter</vt:lpstr>
      <vt:lpstr>Lab Tips: Oscilloscope</vt:lpstr>
      <vt:lpstr>Tips &amp; Tricks: Equation Editors</vt:lpstr>
      <vt:lpstr>END </vt:lpstr>
      <vt:lpstr>Lab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 3509 Fall 2011</dc:title>
  <dc:creator>Norm</dc:creator>
  <cp:lastModifiedBy>Fong  Norman</cp:lastModifiedBy>
  <cp:revision>122</cp:revision>
  <dcterms:created xsi:type="dcterms:W3CDTF">2006-08-16T00:00:00Z</dcterms:created>
  <dcterms:modified xsi:type="dcterms:W3CDTF">2014-09-12T17:00:09Z</dcterms:modified>
</cp:coreProperties>
</file>