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79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83" r:id="rId23"/>
    <p:sldId id="278" r:id="rId24"/>
    <p:sldId id="285" r:id="rId25"/>
    <p:sldId id="286" r:id="rId26"/>
    <p:sldId id="287" r:id="rId27"/>
    <p:sldId id="281" r:id="rId28"/>
    <p:sldId id="288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4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6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8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8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6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2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8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4009-0B9E-8F42-9653-8EF9A5855392}" type="datetimeFigureOut">
              <a:rPr lang="en-US" smtClean="0"/>
              <a:pPr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AF7E9-184C-0447-BBD7-3BB9F81A9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hyperlink" Target="https://en.wikipedia.org/wiki/Bra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Coffee with a Prof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1534" y="3405690"/>
            <a:ext cx="6400800" cy="1752600"/>
          </a:xfrm>
        </p:spPr>
        <p:txBody>
          <a:bodyPr/>
          <a:lstStyle/>
          <a:p>
            <a:r>
              <a:rPr lang="en-US" dirty="0"/>
              <a:t>Tom Smy </a:t>
            </a:r>
          </a:p>
          <a:p>
            <a:r>
              <a:rPr lang="en-US" dirty="0"/>
              <a:t>Eng. Physics Coordinator</a:t>
            </a:r>
          </a:p>
        </p:txBody>
      </p:sp>
    </p:spTree>
    <p:extLst>
      <p:ext uri="{BB962C8B-B14F-4D97-AF65-F5344CB8AC3E}">
        <p14:creationId xmlns:p14="http://schemas.microsoft.com/office/powerpoint/2010/main" val="332964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4700 – Compact models and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1"/>
            <a:ext cx="3936210" cy="3475682"/>
          </a:xfrm>
        </p:spPr>
        <p:txBody>
          <a:bodyPr/>
          <a:lstStyle/>
          <a:p>
            <a:r>
              <a:rPr lang="en-US" dirty="0"/>
              <a:t>Models to stick in circuit simulators</a:t>
            </a:r>
          </a:p>
          <a:p>
            <a:pPr lvl="1"/>
            <a:r>
              <a:rPr lang="en-US" dirty="0"/>
              <a:t>BJT’s, HBT’s, </a:t>
            </a:r>
            <a:r>
              <a:rPr lang="en-US" dirty="0" err="1"/>
              <a:t>Mosfets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Lasers, optical devices</a:t>
            </a:r>
          </a:p>
          <a:p>
            <a:r>
              <a:rPr lang="en-US" dirty="0"/>
              <a:t>Build small compact physics based models</a:t>
            </a:r>
          </a:p>
          <a:p>
            <a:pPr lvl="1"/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48528" y="1001961"/>
            <a:ext cx="2883175" cy="1881102"/>
            <a:chOff x="178" y="607"/>
            <a:chExt cx="5250" cy="256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6"/>
            <a:stretch>
              <a:fillRect/>
            </a:stretch>
          </p:blipFill>
          <p:spPr bwMode="auto">
            <a:xfrm>
              <a:off x="178" y="607"/>
              <a:ext cx="5250" cy="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55" y="826"/>
              <a:ext cx="912" cy="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79" y="1096"/>
              <a:ext cx="366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253" y="1333"/>
              <a:ext cx="141" cy="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3286" y="1297"/>
              <a:ext cx="18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89" y="1434"/>
              <a:ext cx="453" cy="106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735" y="1153"/>
              <a:ext cx="195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40" y="1318"/>
              <a:ext cx="483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978" y="1273"/>
              <a:ext cx="24" cy="1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543" y="1441"/>
              <a:ext cx="453" cy="102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pic>
        <p:nvPicPr>
          <p:cNvPr id="15" name="Picture 14" descr="Main_PofCH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16" y="3098113"/>
            <a:ext cx="2642913" cy="163958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4" y="4778276"/>
            <a:ext cx="5036248" cy="180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92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Research – the past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4142152" cy="50466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Monte-Carlo based material modeling</a:t>
            </a:r>
          </a:p>
          <a:p>
            <a:pPr lvl="1"/>
            <a:r>
              <a:rPr lang="en-US" dirty="0"/>
              <a:t>Full 3d</a:t>
            </a:r>
          </a:p>
          <a:p>
            <a:pPr lvl="1"/>
            <a:r>
              <a:rPr lang="en-US" dirty="0"/>
              <a:t>Lots of physics</a:t>
            </a:r>
          </a:p>
          <a:p>
            <a:pPr lvl="2"/>
            <a:r>
              <a:rPr lang="en-US" dirty="0"/>
              <a:t>Flux transport</a:t>
            </a:r>
          </a:p>
          <a:p>
            <a:pPr lvl="2"/>
            <a:r>
              <a:rPr lang="en-US" dirty="0"/>
              <a:t>Surface physics</a:t>
            </a:r>
          </a:p>
          <a:p>
            <a:pPr lvl="1"/>
            <a:r>
              <a:rPr lang="en-US" dirty="0"/>
              <a:t>Post-deposition analysis</a:t>
            </a:r>
          </a:p>
          <a:p>
            <a:pPr lvl="2"/>
            <a:r>
              <a:rPr lang="en-US" dirty="0"/>
              <a:t>Density/microstructure</a:t>
            </a:r>
          </a:p>
          <a:p>
            <a:pPr lvl="2"/>
            <a:r>
              <a:rPr lang="en-US" dirty="0"/>
              <a:t>Heat flow</a:t>
            </a:r>
          </a:p>
          <a:p>
            <a:pPr lvl="2"/>
            <a:r>
              <a:rPr lang="en-US" dirty="0"/>
              <a:t>Conduction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On chip interconnects</a:t>
            </a:r>
          </a:p>
          <a:p>
            <a:pPr lvl="1"/>
            <a:r>
              <a:rPr lang="en-US" dirty="0"/>
              <a:t>Nano structured films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9352" y="393649"/>
            <a:ext cx="4087448" cy="306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9352" y="3596508"/>
            <a:ext cx="4087448" cy="3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1713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present -- </a:t>
            </a:r>
            <a:r>
              <a:rPr lang="en-US" dirty="0" err="1"/>
              <a:t>Atar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4099247" cy="5046663"/>
          </a:xfrm>
        </p:spPr>
        <p:txBody>
          <a:bodyPr/>
          <a:lstStyle/>
          <a:p>
            <a:pPr marL="142870" indent="-142870">
              <a:spcBef>
                <a:spcPts val="1266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Mature 3D meshing and non-linear thermal solver</a:t>
            </a:r>
          </a:p>
          <a:p>
            <a:pPr marL="625056" lvl="2" indent="-142870">
              <a:spcBef>
                <a:spcPts val="844"/>
              </a:spcBef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 Based on FDTD with a non-uniform meshing </a:t>
            </a:r>
          </a:p>
          <a:p>
            <a:pPr marL="625056" lvl="2" indent="-142870">
              <a:spcBef>
                <a:spcPts val="844"/>
              </a:spcBef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 Builds from layout and geometric information.</a:t>
            </a:r>
          </a:p>
          <a:p>
            <a:pPr marL="625056" lvl="2" indent="-142870">
              <a:spcBef>
                <a:spcPts val="844"/>
              </a:spcBef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 Mature effort in building very accurate small thermal macro models.</a:t>
            </a:r>
          </a:p>
          <a:p>
            <a:pPr marL="625056" lvl="2" indent="-142870">
              <a:spcBef>
                <a:spcPts val="844"/>
              </a:spcBef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 OptiSPICE (described later) has a “matrix element” (general non-linear model) that can use these macro-models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Figure13_tranisent_sim_poin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711" y="1248389"/>
            <a:ext cx="3205758" cy="222237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6" name="Picture 5" descr="Figure11_gate_temps_F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1711" y="4061760"/>
            <a:ext cx="3312914" cy="2275954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4237724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Atar</a:t>
            </a:r>
            <a:r>
              <a:rPr lang="en-US" dirty="0"/>
              <a:t> model - electro-optical module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583" b="45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136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Optical Circuit Simulation: OptiSPICE</a:t>
            </a:r>
          </a:p>
        </p:txBody>
      </p:sp>
      <p:sp>
        <p:nvSpPr>
          <p:cNvPr id="10242" name="AutoShape 2"/>
          <p:cNvSpPr>
            <a:spLocks/>
          </p:cNvSpPr>
          <p:nvPr/>
        </p:nvSpPr>
        <p:spPr bwMode="auto">
          <a:xfrm>
            <a:off x="399604" y="873125"/>
            <a:ext cx="8340328" cy="5620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26788" tIns="26788" rIns="26788" bIns="26788">
            <a:prstTxWarp prst="textNoShape">
              <a:avLst/>
            </a:prstTxWarp>
          </a:bodyPr>
          <a:lstStyle/>
          <a:p>
            <a:pPr marL="366114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Developed with local company </a:t>
            </a:r>
            <a:r>
              <a:rPr lang="en-US" sz="1700" dirty="0" err="1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OptiWave</a:t>
            </a: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 Inc. – who market it. </a:t>
            </a: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Spice-like simulator – many advantages</a:t>
            </a: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Multi-domain -- optical/electrical/thermal/Mechanical/</a:t>
            </a:r>
            <a:r>
              <a:rPr lang="en-US" sz="1700" dirty="0" err="1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etc</a:t>
            </a: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Physically based macro models -- equivalent to “spice” models </a:t>
            </a:r>
          </a:p>
          <a:p>
            <a:pPr marL="607207" lvl="1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Captures fundamental effects -- but should be quick and efficient.</a:t>
            </a:r>
          </a:p>
          <a:p>
            <a:pPr marL="366114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Many devices (10-1000’s) - in a mixed “circuit”/system</a:t>
            </a:r>
          </a:p>
          <a:p>
            <a:pPr marL="607207" lvl="1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607207" lvl="1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Electrical (Laser </a:t>
            </a:r>
            <a:r>
              <a:rPr lang="en-US" sz="1700" dirty="0" err="1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drivers,TIAs</a:t>
            </a: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)</a:t>
            </a:r>
          </a:p>
          <a:p>
            <a:pPr marL="607207" lvl="1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Optical</a:t>
            </a:r>
          </a:p>
          <a:p>
            <a:pPr marL="848301" lvl="2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fibers/waveguides</a:t>
            </a:r>
          </a:p>
          <a:p>
            <a:pPr marL="848301" lvl="2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interference based devices</a:t>
            </a:r>
          </a:p>
          <a:p>
            <a:pPr marL="607207" lvl="1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Mixed domain</a:t>
            </a:r>
          </a:p>
          <a:p>
            <a:pPr marL="848301" lvl="2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Lasers</a:t>
            </a:r>
          </a:p>
          <a:p>
            <a:pPr marL="848301" lvl="2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Modulators</a:t>
            </a:r>
          </a:p>
          <a:p>
            <a:pPr marL="848301" lvl="2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photo-diodes</a:t>
            </a:r>
          </a:p>
          <a:p>
            <a:pPr marL="848301" lvl="2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Helvetica Neue" pitchFamily="-65" charset="0"/>
                <a:ea typeface="Helvetica Neue" pitchFamily="-65" charset="0"/>
                <a:cs typeface="Helvetica Neue" pitchFamily="-65" charset="0"/>
                <a:sym typeface="Helvetica Neue" pitchFamily="-65" charset="0"/>
              </a:rPr>
              <a:t>Fast DC/AC and transient analysis</a:t>
            </a:r>
          </a:p>
          <a:p>
            <a:pPr marL="607207" lvl="1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SzPct val="125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  <a:p>
            <a:pPr marL="366114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Helvetica Neue" pitchFamily="-65" charset="0"/>
              <a:ea typeface="Helvetica Neue" pitchFamily="-65" charset="0"/>
              <a:cs typeface="Helvetica Neue" pitchFamily="-65" charset="0"/>
              <a:sym typeface="Helvetica Neue" pitchFamily="-65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593" y="3905321"/>
            <a:ext cx="3147641" cy="25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76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m-wav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399" y="1634133"/>
            <a:ext cx="2034853" cy="178035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16386" name="Picture 2" descr="dropped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0402" y="5036343"/>
            <a:ext cx="1616273" cy="38397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versus Electrical Signals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8625" y="1278832"/>
            <a:ext cx="5348883" cy="4563070"/>
          </a:xfrm>
        </p:spPr>
        <p:txBody>
          <a:bodyPr>
            <a:normAutofit fontScale="77500" lnSpcReduction="20000"/>
          </a:bodyPr>
          <a:lstStyle/>
          <a:p>
            <a:pPr marL="142870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Fields not conservative</a:t>
            </a:r>
          </a:p>
          <a:p>
            <a:pPr marL="142870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No voltages and currents</a:t>
            </a:r>
          </a:p>
          <a:p>
            <a:pPr marL="142870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Modulated carrier - envelope</a:t>
            </a:r>
          </a:p>
          <a:p>
            <a:pPr marL="383963" lvl="1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Carry phase information (</a:t>
            </a:r>
            <a:r>
              <a:rPr lang="en-US" dirty="0" err="1">
                <a:solidFill>
                  <a:srgbClr val="525252"/>
                </a:solidFill>
              </a:rPr>
              <a:t>Mag</a:t>
            </a:r>
            <a:r>
              <a:rPr lang="en-US" dirty="0">
                <a:solidFill>
                  <a:srgbClr val="525252"/>
                </a:solidFill>
              </a:rPr>
              <a:t>/Phase or Real/</a:t>
            </a:r>
            <a:r>
              <a:rPr lang="en-US" dirty="0" err="1">
                <a:solidFill>
                  <a:srgbClr val="525252"/>
                </a:solidFill>
              </a:rPr>
              <a:t>Imag</a:t>
            </a:r>
            <a:r>
              <a:rPr lang="en-US" dirty="0">
                <a:solidFill>
                  <a:srgbClr val="525252"/>
                </a:solidFill>
              </a:rPr>
              <a:t>)</a:t>
            </a:r>
          </a:p>
          <a:p>
            <a:pPr marL="383963" lvl="1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Interference effects</a:t>
            </a:r>
          </a:p>
          <a:p>
            <a:pPr marL="383963" lvl="1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Bi-directionality</a:t>
            </a:r>
          </a:p>
          <a:p>
            <a:pPr marL="142870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Envelope representation</a:t>
            </a:r>
          </a:p>
          <a:p>
            <a:pPr marL="142870" indent="-142870">
              <a:spcBef>
                <a:spcPts val="1125"/>
              </a:spcBef>
              <a:buFontTx/>
              <a:buChar char="•"/>
            </a:pPr>
            <a:endParaRPr lang="en-US" dirty="0">
              <a:solidFill>
                <a:srgbClr val="525252"/>
              </a:solidFill>
            </a:endParaRPr>
          </a:p>
          <a:p>
            <a:pPr marL="142870" indent="-142870">
              <a:spcBef>
                <a:spcPts val="1125"/>
              </a:spcBef>
              <a:buFontTx/>
              <a:buChar char="•"/>
            </a:pPr>
            <a:endParaRPr lang="en-US" dirty="0">
              <a:solidFill>
                <a:srgbClr val="525252"/>
              </a:solidFill>
            </a:endParaRPr>
          </a:p>
          <a:p>
            <a:pPr marL="142870" indent="-142870">
              <a:spcBef>
                <a:spcPts val="1125"/>
              </a:spcBef>
              <a:buFontTx/>
              <a:buChar char="•"/>
            </a:pPr>
            <a:r>
              <a:rPr lang="en-US" dirty="0">
                <a:solidFill>
                  <a:srgbClr val="525252"/>
                </a:solidFill>
              </a:rPr>
              <a:t>Forward signal</a:t>
            </a:r>
          </a:p>
          <a:p>
            <a:pPr marL="142870" indent="-142870">
              <a:spcBef>
                <a:spcPts val="1125"/>
              </a:spcBef>
              <a:buNone/>
            </a:pPr>
            <a:r>
              <a:rPr lang="en-US" dirty="0">
                <a:solidFill>
                  <a:srgbClr val="525252"/>
                </a:solidFill>
              </a:rPr>
              <a:t>                  </a:t>
            </a:r>
            <a:r>
              <a:rPr lang="en-US" sz="2500" dirty="0">
                <a:solidFill>
                  <a:srgbClr val="525252"/>
                </a:solidFill>
              </a:rPr>
              <a:t> </a:t>
            </a:r>
            <a:endParaRPr lang="en-US" sz="2500" dirty="0">
              <a:solidFill>
                <a:srgbClr val="000000"/>
              </a:solidFill>
              <a:latin typeface="Helvetica Neue Light" pitchFamily="-65" charset="0"/>
              <a:ea typeface="Helvetica Neue Light" pitchFamily="-65" charset="0"/>
              <a:cs typeface="Helvetica Neue Light" pitchFamily="-65" charset="0"/>
              <a:sym typeface="Helvetica Neue Light" pitchFamily="-65" charset="0"/>
            </a:endParaRPr>
          </a:p>
        </p:txBody>
      </p:sp>
      <p:sp>
        <p:nvSpPr>
          <p:cNvPr id="16389" name="AutoShape 5"/>
          <p:cNvSpPr>
            <a:spLocks/>
          </p:cNvSpPr>
          <p:nvPr/>
        </p:nvSpPr>
        <p:spPr bwMode="auto">
          <a:xfrm>
            <a:off x="7255371" y="3393281"/>
            <a:ext cx="852785" cy="2053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26788" tIns="26788" rIns="26788" bIns="26788" anchor="b">
            <a:prstTxWarp prst="textNoShape">
              <a:avLst/>
            </a:prstTxWarp>
          </a:bodyPr>
          <a:lstStyle/>
          <a:p>
            <a:r>
              <a:rPr lang="en-US" sz="1000" dirty="0"/>
              <a:t>Courtesy: York</a:t>
            </a:r>
            <a:endParaRPr lang="en-US" dirty="0"/>
          </a:p>
        </p:txBody>
      </p:sp>
      <p:pic>
        <p:nvPicPr>
          <p:cNvPr id="16390" name="Picture 6" descr="droppedImag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391" y="4400727"/>
            <a:ext cx="7750969" cy="38397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5666727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LaserModel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69" y="1607344"/>
            <a:ext cx="7929563" cy="467134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models: Laser</a:t>
            </a:r>
          </a:p>
        </p:txBody>
      </p:sp>
    </p:spTree>
    <p:extLst>
      <p:ext uri="{BB962C8B-B14F-4D97-AF65-F5344CB8AC3E}">
        <p14:creationId xmlns:p14="http://schemas.microsoft.com/office/powerpoint/2010/main" val="7388550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models: Distributed filter and Ring oscillator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42870" indent="-142870">
              <a:spcBef>
                <a:spcPts val="3445"/>
              </a:spcBef>
              <a:buFontTx/>
              <a:buChar char="•"/>
            </a:pPr>
            <a:endParaRPr lang="en-US" dirty="0">
              <a:solidFill>
                <a:srgbClr val="525252"/>
              </a:solidFill>
            </a:endParaRPr>
          </a:p>
          <a:p>
            <a:pPr marL="142870" indent="-142870">
              <a:spcBef>
                <a:spcPts val="3445"/>
              </a:spcBef>
              <a:buFontTx/>
              <a:buChar char="•"/>
            </a:pPr>
            <a:endParaRPr lang="en-US" dirty="0">
              <a:solidFill>
                <a:srgbClr val="525252"/>
              </a:solidFill>
            </a:endParaRPr>
          </a:p>
          <a:p>
            <a:pPr marL="142870" indent="-142870">
              <a:spcBef>
                <a:spcPts val="3445"/>
              </a:spcBef>
              <a:buNone/>
            </a:pPr>
            <a:r>
              <a:rPr lang="en-US" dirty="0">
                <a:solidFill>
                  <a:srgbClr val="525252"/>
                </a:solidFill>
              </a:rPr>
              <a:t>                                                                                        Ring Oscillator</a:t>
            </a:r>
          </a:p>
          <a:p>
            <a:pPr marL="142870" lvl="4" indent="-142870">
              <a:spcBef>
                <a:spcPts val="3445"/>
              </a:spcBef>
              <a:buNone/>
            </a:pPr>
            <a:r>
              <a:rPr lang="en-US" dirty="0">
                <a:solidFill>
                  <a:srgbClr val="525252"/>
                </a:solidFill>
              </a:rPr>
              <a:t>      Distributed filter -- </a:t>
            </a:r>
            <a:r>
              <a:rPr lang="en-US" dirty="0" err="1">
                <a:solidFill>
                  <a:srgbClr val="525252"/>
                </a:solidFill>
              </a:rPr>
              <a:t>n(x</a:t>
            </a:r>
            <a:r>
              <a:rPr lang="en-US" dirty="0">
                <a:solidFill>
                  <a:srgbClr val="525252"/>
                </a:solidFill>
              </a:rPr>
              <a:t>)</a:t>
            </a:r>
            <a:endParaRPr lang="en-US" dirty="0"/>
          </a:p>
        </p:txBody>
      </p:sp>
      <p:pic>
        <p:nvPicPr>
          <p:cNvPr id="35843" name="Picture 3" descr="ExplicitMultiLayer.pdf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3238" y="1780391"/>
            <a:ext cx="3476556" cy="1785471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35844" name="Picture 4" descr="Ring.pd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8705" y="3881301"/>
            <a:ext cx="3524769" cy="2244862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24624075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RingSch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" y="4214813"/>
            <a:ext cx="3750469" cy="2027039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21506" name="Picture 2" descr="RingBitsPlo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4250531"/>
            <a:ext cx="3149947" cy="2223492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455414" y="1384102"/>
            <a:ext cx="8233172" cy="0"/>
          </a:xfrm>
          <a:prstGeom prst="line">
            <a:avLst/>
          </a:prstGeom>
          <a:noFill/>
          <a:ln w="12700" cap="flat" cmpd="sng">
            <a:solidFill>
              <a:srgbClr val="9A9A9A"/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01836" y="232172"/>
            <a:ext cx="8340328" cy="982266"/>
          </a:xfrm>
        </p:spPr>
        <p:txBody>
          <a:bodyPr lIns="26788" tIns="26788" rIns="26788" bIns="26788" anchor="b"/>
          <a:lstStyle/>
          <a:p>
            <a:pPr algn="l"/>
            <a:r>
              <a:rPr lang="en-US" sz="2800" dirty="0">
                <a:latin typeface="Helvetica Neue Light" pitchFamily="-65" charset="0"/>
                <a:ea typeface="Helvetica Neue Light" pitchFamily="-65" charset="0"/>
                <a:cs typeface="Helvetica Neue Light" pitchFamily="-65" charset="0"/>
                <a:sym typeface="Helvetica Neue Light" pitchFamily="-65" charset="0"/>
              </a:rPr>
              <a:t>Ring oscillator and two example circuits</a:t>
            </a:r>
            <a:endParaRPr lang="en-US" dirty="0"/>
          </a:p>
        </p:txBody>
      </p:sp>
      <p:pic>
        <p:nvPicPr>
          <p:cNvPr id="21509" name="Picture 5" descr="FourPortRingMd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3219" y="1509117"/>
            <a:ext cx="2080617" cy="2072804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21510" name="Picture 6" descr="Ring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445" y="1482328"/>
            <a:ext cx="2196703" cy="212526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21511" name="Picture 7" descr="FilterLamPlot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8424" y="1643063"/>
            <a:ext cx="3225850" cy="227707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22180006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RingFilterTran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463" y="3124981"/>
            <a:ext cx="5433155" cy="36482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22530" name="Picture 2" descr="filterbitsSch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2297" y="974807"/>
            <a:ext cx="6299895" cy="2159869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58737" y="128708"/>
            <a:ext cx="50634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WDM – Ring switching circuit</a:t>
            </a:r>
          </a:p>
        </p:txBody>
      </p:sp>
    </p:spTree>
    <p:extLst>
      <p:ext uri="{BB962C8B-B14F-4D97-AF65-F5344CB8AC3E}">
        <p14:creationId xmlns:p14="http://schemas.microsoft.com/office/powerpoint/2010/main" val="29691372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 bit about 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Undergraduate Courses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1908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4700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Graduate Studies and Research</a:t>
            </a:r>
          </a:p>
          <a:p>
            <a:pPr marL="914400" lvl="1" indent="-514350">
              <a:buNone/>
            </a:pPr>
            <a:r>
              <a:rPr lang="en-US" dirty="0"/>
              <a:t>Research with me – modeling and simulation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/>
              <a:t>What I’ve done – Materials, nanostructures and fabrication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/>
              <a:t>What I’m doing – Thermal modeling, simulation techniques and optical circuit simulation, meta surface modeling (EM)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about me</a:t>
            </a:r>
          </a:p>
        </p:txBody>
      </p:sp>
    </p:spTree>
    <p:extLst>
      <p:ext uri="{BB962C8B-B14F-4D97-AF65-F5344CB8AC3E}">
        <p14:creationId xmlns:p14="http://schemas.microsoft.com/office/powerpoint/2010/main" val="119245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964"/>
          </a:xfrm>
        </p:spPr>
        <p:txBody>
          <a:bodyPr>
            <a:normAutofit fontScale="90000"/>
          </a:bodyPr>
          <a:lstStyle/>
          <a:p>
            <a:r>
              <a:rPr lang="en-US" dirty="0"/>
              <a:t>Putting it all together: Simulation of Integrated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77467" cy="4525963"/>
          </a:xfrm>
        </p:spPr>
        <p:txBody>
          <a:bodyPr>
            <a:normAutofit/>
          </a:bodyPr>
          <a:lstStyle/>
          <a:p>
            <a:r>
              <a:rPr lang="en-US" dirty="0"/>
              <a:t>Three detailed models</a:t>
            </a:r>
          </a:p>
          <a:p>
            <a:pPr lvl="1"/>
            <a:r>
              <a:rPr lang="en-US" dirty="0"/>
              <a:t>Disc based laser</a:t>
            </a:r>
          </a:p>
          <a:p>
            <a:pPr lvl="1"/>
            <a:r>
              <a:rPr lang="en-US" dirty="0"/>
              <a:t>Ring modulator (PN diode modulation) </a:t>
            </a:r>
          </a:p>
          <a:p>
            <a:pPr lvl="1"/>
            <a:r>
              <a:rPr lang="en-US" dirty="0"/>
              <a:t>Ring switch (thermal switching)</a:t>
            </a:r>
          </a:p>
          <a:p>
            <a:r>
              <a:rPr lang="en-US" dirty="0"/>
              <a:t>Each model built separately.</a:t>
            </a:r>
          </a:p>
          <a:p>
            <a:r>
              <a:rPr lang="en-US" dirty="0"/>
              <a:t>Thermal model from </a:t>
            </a:r>
            <a:r>
              <a:rPr lang="en-US" dirty="0" err="1"/>
              <a:t>Atar</a:t>
            </a:r>
            <a:r>
              <a:rPr lang="en-US" dirty="0"/>
              <a:t> describe by: </a:t>
            </a:r>
          </a:p>
        </p:txBody>
      </p:sp>
      <p:pic>
        <p:nvPicPr>
          <p:cNvPr id="5" name="Picture 4" descr="Screen Shot 2013-12-28 at 1.08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800" y="969602"/>
            <a:ext cx="2649881" cy="5339312"/>
          </a:xfrm>
          <a:prstGeom prst="rect">
            <a:avLst/>
          </a:prstGeom>
        </p:spPr>
      </p:pic>
      <p:pic>
        <p:nvPicPr>
          <p:cNvPr id="6" name="Picture 5" descr="Screen Shot 2013-12-28 at 1.15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871" y="5339679"/>
            <a:ext cx="3670258" cy="7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6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thermal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417" y="1600200"/>
            <a:ext cx="2614755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Link all three models using Atar.</a:t>
            </a:r>
          </a:p>
          <a:p>
            <a:r>
              <a:rPr lang="en-US" dirty="0"/>
              <a:t>Solve for reduced temperatures</a:t>
            </a:r>
          </a:p>
          <a:p>
            <a:r>
              <a:rPr lang="en-US" dirty="0"/>
              <a:t>Use Q to obtain real temperatures</a:t>
            </a:r>
          </a:p>
          <a:p>
            <a:r>
              <a:rPr lang="en-US" dirty="0"/>
              <a:t>Hot laser “bleeds” temperature along metal wires to ring.</a:t>
            </a:r>
          </a:p>
          <a:p>
            <a:r>
              <a:rPr lang="en-US" dirty="0"/>
              <a:t>Screws up design</a:t>
            </a:r>
          </a:p>
        </p:txBody>
      </p:sp>
      <p:pic>
        <p:nvPicPr>
          <p:cNvPr id="4" name="Picture 3" descr="Screen Shot 2013-12-28 at 1.10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828" y="1600200"/>
            <a:ext cx="5927745" cy="3980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7205" y="5864553"/>
            <a:ext cx="125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Hiring !</a:t>
            </a:r>
          </a:p>
        </p:txBody>
      </p:sp>
    </p:spTree>
    <p:extLst>
      <p:ext uri="{BB962C8B-B14F-4D97-AF65-F5344CB8AC3E}">
        <p14:creationId xmlns:p14="http://schemas.microsoft.com/office/powerpoint/2010/main" val="218331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it all together in OptiSPICE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075" y="5131165"/>
            <a:ext cx="8229600" cy="1308605"/>
          </a:xfrm>
        </p:spPr>
        <p:txBody>
          <a:bodyPr/>
          <a:lstStyle/>
          <a:p>
            <a:r>
              <a:rPr lang="en-US" dirty="0"/>
              <a:t>The reduced thermal model can be linked into an </a:t>
            </a:r>
            <a:r>
              <a:rPr lang="en-US" dirty="0" err="1"/>
              <a:t>OptiSpice</a:t>
            </a:r>
            <a:r>
              <a:rPr lang="en-US" dirty="0"/>
              <a:t> simulation (simply a stamp).</a:t>
            </a:r>
          </a:p>
        </p:txBody>
      </p:sp>
      <p:pic>
        <p:nvPicPr>
          <p:cNvPr id="4" name="Picture 3" descr="Screen Shot 2013-12-28 at 1.12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3988"/>
            <a:ext cx="7825247" cy="36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42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592976" cy="4525963"/>
          </a:xfrm>
        </p:spPr>
        <p:txBody>
          <a:bodyPr/>
          <a:lstStyle/>
          <a:p>
            <a:r>
              <a:rPr lang="en-US" dirty="0"/>
              <a:t>Comparison of modulator operation for the two metal configurations.</a:t>
            </a:r>
          </a:p>
        </p:txBody>
      </p:sp>
      <p:pic>
        <p:nvPicPr>
          <p:cNvPr id="4" name="Picture 3" descr="Screen Shot 2013-12-28 at 1.13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360" y="1946919"/>
            <a:ext cx="4282209" cy="40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 surface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3490744" cy="50466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 with Dr. Gupta. </a:t>
            </a:r>
          </a:p>
          <a:p>
            <a:r>
              <a:rPr lang="en-US" dirty="0"/>
              <a:t>Fundamental EM modeling</a:t>
            </a:r>
          </a:p>
          <a:p>
            <a:r>
              <a:rPr lang="en-US" dirty="0"/>
              <a:t>Array of structures (sub wavelength in size)</a:t>
            </a:r>
          </a:p>
          <a:p>
            <a:r>
              <a:rPr lang="en-US" dirty="0"/>
              <a:t>Possibly time-varying material properties</a:t>
            </a:r>
          </a:p>
          <a:p>
            <a:r>
              <a:rPr lang="en-US" dirty="0"/>
              <a:t>Many applications</a:t>
            </a:r>
          </a:p>
          <a:p>
            <a:pPr lvl="1"/>
            <a:r>
              <a:rPr lang="en-US" dirty="0"/>
              <a:t>Frequency dependent propagation</a:t>
            </a:r>
          </a:p>
          <a:p>
            <a:pPr lvl="1"/>
            <a:r>
              <a:rPr lang="en-US" dirty="0"/>
              <a:t>Cloaking!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866" y="4026155"/>
            <a:ext cx="3426670" cy="236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Screen Shot 2017-02-09 at 4.43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595" y="1079500"/>
            <a:ext cx="3468567" cy="24677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 surface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1"/>
            <a:ext cx="4176476" cy="10484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Unit cell modeling</a:t>
            </a:r>
          </a:p>
          <a:p>
            <a:r>
              <a:rPr lang="en-US" dirty="0"/>
              <a:t>HFSS / semi-analytic models</a:t>
            </a:r>
          </a:p>
          <a:p>
            <a:r>
              <a:rPr lang="en-US" dirty="0"/>
              <a:t>Design for a particular response</a:t>
            </a:r>
          </a:p>
        </p:txBody>
      </p:sp>
      <p:pic>
        <p:nvPicPr>
          <p:cNvPr id="6" name="Picture 5" descr="Screen Shot 2017-02-09 at 4.36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04" y="2298995"/>
            <a:ext cx="6847544" cy="4260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9123" y="16388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6076" y="1079501"/>
            <a:ext cx="4176476" cy="1048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Optical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microwave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/>
              <a:t>Time varying material properties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Use in surface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0967" cy="598487"/>
          </a:xfrm>
        </p:spPr>
        <p:txBody>
          <a:bodyPr/>
          <a:lstStyle/>
          <a:p>
            <a:r>
              <a:rPr lang="en-US" dirty="0"/>
              <a:t>Meta- surface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4216875" cy="17692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Surface response is prescribed by Maxwell’s Eq. and material response</a:t>
            </a:r>
          </a:p>
          <a:p>
            <a:r>
              <a:rPr lang="en-US" dirty="0"/>
              <a:t>Propagation to and from surface (Full wave EM modeling)</a:t>
            </a:r>
          </a:p>
        </p:txBody>
      </p:sp>
      <p:pic>
        <p:nvPicPr>
          <p:cNvPr id="10" name="Picture 9" descr="TimeModulatedGaussianPulse_Tra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40217"/>
            <a:ext cx="4370608" cy="3277956"/>
          </a:xfrm>
          <a:prstGeom prst="rect">
            <a:avLst/>
          </a:prstGeom>
        </p:spPr>
      </p:pic>
      <p:pic>
        <p:nvPicPr>
          <p:cNvPr id="6" name="Picture 5" descr="Screen Shot 2017-02-09 at 4.44.4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69" y="682752"/>
            <a:ext cx="3212898" cy="573542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930"/>
            <a:ext cx="8229600" cy="598487"/>
          </a:xfrm>
        </p:spPr>
        <p:txBody>
          <a:bodyPr/>
          <a:lstStyle/>
          <a:p>
            <a:r>
              <a:rPr lang="en-US" dirty="0"/>
              <a:t>More 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740" y="873125"/>
            <a:ext cx="8229600" cy="5046663"/>
          </a:xfrm>
        </p:spPr>
        <p:txBody>
          <a:bodyPr/>
          <a:lstStyle/>
          <a:p>
            <a:r>
              <a:rPr lang="en-US" dirty="0"/>
              <a:t>What else do I do?</a:t>
            </a:r>
          </a:p>
          <a:p>
            <a:pPr lvl="1"/>
            <a:r>
              <a:rPr lang="en-US" dirty="0"/>
              <a:t>Workout (as much as my aging body allows)</a:t>
            </a:r>
          </a:p>
          <a:p>
            <a:pPr lvl="2"/>
            <a:r>
              <a:rPr lang="en-US" dirty="0"/>
              <a:t>No more squash (the older I get the better I was)</a:t>
            </a:r>
          </a:p>
          <a:p>
            <a:pPr lvl="2"/>
            <a:r>
              <a:rPr lang="en-US" dirty="0"/>
              <a:t>Swim, Run, yoga, weights, </a:t>
            </a:r>
          </a:p>
          <a:p>
            <a:pPr lvl="2"/>
            <a:r>
              <a:rPr lang="en-US" dirty="0"/>
              <a:t>etc</a:t>
            </a:r>
          </a:p>
          <a:p>
            <a:pPr lvl="1"/>
            <a:r>
              <a:rPr lang="en-US" dirty="0"/>
              <a:t>Read/Listen</a:t>
            </a:r>
          </a:p>
          <a:p>
            <a:pPr lvl="2"/>
            <a:r>
              <a:rPr lang="en-US" dirty="0"/>
              <a:t>History</a:t>
            </a:r>
          </a:p>
          <a:p>
            <a:pPr lvl="2"/>
            <a:r>
              <a:rPr lang="en-US" dirty="0"/>
              <a:t>Philosophy</a:t>
            </a:r>
          </a:p>
          <a:p>
            <a:pPr lvl="2"/>
            <a:r>
              <a:rPr lang="en-US" dirty="0"/>
              <a:t>Evolution</a:t>
            </a:r>
          </a:p>
          <a:p>
            <a:pPr lvl="2"/>
            <a:r>
              <a:rPr lang="en-US" dirty="0"/>
              <a:t>Brain science/psychology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251" y="2357954"/>
            <a:ext cx="3497204" cy="186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67" y="4410603"/>
            <a:ext cx="3446296" cy="2114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78" y="4873753"/>
            <a:ext cx="4144127" cy="17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B6ED-D367-6046-9AE9-FA59284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Latest Exciting Stuff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24F0E-49A4-3E4D-A65D-8A7D6E20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1800" b="1" i="1" dirty="0"/>
              <a:t>Predictive coding (processing)</a:t>
            </a:r>
            <a:r>
              <a:rPr lang="en-CA" sz="1800" i="1" dirty="0"/>
              <a:t> models suggest that the </a:t>
            </a:r>
            <a:r>
              <a:rPr lang="en-CA" sz="1800" i="1" dirty="0">
                <a:hlinkClick r:id="rId2" tooltip="Brain"/>
              </a:rPr>
              <a:t>brain</a:t>
            </a:r>
            <a:r>
              <a:rPr lang="en-CA" sz="1800" i="1" dirty="0"/>
              <a:t> is constantly generating and updating hypotheses that predict sensory input at varying levels of abstraction. This framework is in contrast to more mainstream views of the brain as integrating </a:t>
            </a:r>
            <a:r>
              <a:rPr lang="en-CA" sz="1800" i="1" dirty="0" err="1"/>
              <a:t>exteroceptive</a:t>
            </a:r>
            <a:r>
              <a:rPr lang="en-CA" sz="1800" i="1" dirty="0"/>
              <a:t> information through a predominantly feedforward process, with feedback connections playing a more minor role in cortical processing.</a:t>
            </a:r>
            <a:endParaRPr 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3C846-F77D-4A48-AF55-E800459A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357" y="2936125"/>
            <a:ext cx="1015215" cy="1524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7D863-3699-5F4B-9CE4-323347581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33" y="4607871"/>
            <a:ext cx="1005109" cy="1518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741ED-2E25-9A4B-B86F-BC8A56116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048" y="3293814"/>
            <a:ext cx="3111086" cy="2333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A8A1D-563E-5645-BB75-963B0025F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059" y="2700548"/>
            <a:ext cx="2709815" cy="175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392FA-997D-A94C-AE19-9B2530605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028" y="4728334"/>
            <a:ext cx="2399875" cy="17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8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car I walk everywhere</a:t>
            </a:r>
          </a:p>
          <a:p>
            <a:r>
              <a:rPr lang="en-US" dirty="0"/>
              <a:t>No social media</a:t>
            </a:r>
          </a:p>
          <a:p>
            <a:r>
              <a:rPr lang="en-US" dirty="0"/>
              <a:t>Vegetarian</a:t>
            </a:r>
          </a:p>
          <a:p>
            <a:r>
              <a:rPr lang="en-US" dirty="0"/>
              <a:t>Politics – libertarian but not insane </a:t>
            </a:r>
          </a:p>
          <a:p>
            <a:r>
              <a:rPr lang="en-US" dirty="0"/>
              <a:t>Climate science – not convinced</a:t>
            </a:r>
          </a:p>
          <a:p>
            <a:r>
              <a:rPr lang="en-US" dirty="0"/>
              <a:t> TV – European Crime stuff (UK/Scandinavian)</a:t>
            </a:r>
          </a:p>
          <a:p>
            <a:r>
              <a:rPr lang="en-US" dirty="0"/>
              <a:t>Music – (Stuff from my youth (punk), African, reggae, blues, folk)</a:t>
            </a:r>
          </a:p>
          <a:p>
            <a:r>
              <a:rPr lang="en-US" dirty="0"/>
              <a:t>Ok that’s enough </a:t>
            </a:r>
            <a:r>
              <a:rPr lang="en-US"/>
              <a:t>about me.  </a:t>
            </a:r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Me, Myself and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Born in Vancouver, grew up in Edmonton</a:t>
            </a:r>
          </a:p>
          <a:p>
            <a:r>
              <a:rPr lang="en-US" dirty="0"/>
              <a:t>Education	</a:t>
            </a:r>
          </a:p>
          <a:p>
            <a:pPr lvl="1"/>
            <a:r>
              <a:rPr lang="en-US" dirty="0" err="1"/>
              <a:t>B.Eng</a:t>
            </a:r>
            <a:r>
              <a:rPr lang="en-US" dirty="0"/>
              <a:t> (86’, </a:t>
            </a:r>
            <a:r>
              <a:rPr lang="en-US" dirty="0" err="1"/>
              <a:t>UofA</a:t>
            </a:r>
            <a:r>
              <a:rPr lang="en-US" dirty="0"/>
              <a:t>, Edmonton) – EE and what you would call a minors in physics and computing</a:t>
            </a:r>
          </a:p>
          <a:p>
            <a:pPr lvl="1"/>
            <a:r>
              <a:rPr lang="en-US" dirty="0" err="1"/>
              <a:t>Ph.D</a:t>
            </a:r>
            <a:r>
              <a:rPr lang="en-US" dirty="0"/>
              <a:t> (90’, </a:t>
            </a:r>
            <a:r>
              <a:rPr lang="en-US" dirty="0" err="1"/>
              <a:t>UofA</a:t>
            </a:r>
            <a:r>
              <a:rPr lang="en-US" dirty="0"/>
              <a:t>) EE – Modeling and characterization of a semiconductor magnetic sensor.</a:t>
            </a:r>
          </a:p>
          <a:p>
            <a:r>
              <a:rPr lang="en-US" dirty="0"/>
              <a:t>During my </a:t>
            </a:r>
            <a:r>
              <a:rPr lang="en-US" dirty="0" err="1"/>
              <a:t>Ph.D</a:t>
            </a:r>
            <a:r>
              <a:rPr lang="en-US" dirty="0"/>
              <a:t> also worked on simulation of material deposition modeling.</a:t>
            </a:r>
          </a:p>
          <a:p>
            <a:r>
              <a:rPr lang="en-US" dirty="0"/>
              <a:t>1990 Moved to Ottawa to become Prof at Carleton.</a:t>
            </a:r>
          </a:p>
          <a:p>
            <a:r>
              <a:rPr lang="en-US" dirty="0"/>
              <a:t>Consulting at Nortel and work with </a:t>
            </a:r>
            <a:r>
              <a:rPr lang="en-US" dirty="0" err="1"/>
              <a:t>Optiwave</a:t>
            </a:r>
            <a:r>
              <a:rPr lang="en-US" dirty="0"/>
              <a:t>. Inc. + others</a:t>
            </a:r>
          </a:p>
        </p:txBody>
      </p:sp>
    </p:spTree>
    <p:extLst>
      <p:ext uri="{BB962C8B-B14F-4D97-AF65-F5344CB8AC3E}">
        <p14:creationId xmlns:p14="http://schemas.microsoft.com/office/powerpoint/2010/main" val="190751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Courses in devices, physics and technology</a:t>
            </a:r>
          </a:p>
          <a:p>
            <a:r>
              <a:rPr lang="en-US" dirty="0"/>
              <a:t>Research primarily in material modeling for IC interconnect fabrication and reliability</a:t>
            </a:r>
          </a:p>
          <a:p>
            <a:r>
              <a:rPr lang="en-US" dirty="0"/>
              <a:t>Sabbatical at Nortel lead to research in thermal modeling of devices, chips and systems</a:t>
            </a:r>
          </a:p>
          <a:p>
            <a:r>
              <a:rPr lang="en-US" dirty="0"/>
              <a:t>7 years ago moved into modeling optical/electronic devices and circuits.</a:t>
            </a:r>
          </a:p>
          <a:p>
            <a:r>
              <a:rPr lang="en-US" dirty="0"/>
              <a:t>Recently started work on fundamental EM modeling of meta-surfaces.</a:t>
            </a:r>
          </a:p>
          <a:p>
            <a:r>
              <a:rPr lang="en-US" dirty="0"/>
              <a:t>Helped create Eng. Phys. at Carleton in 199? and have administered it since then.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 3 students, currently 30 incoming!</a:t>
            </a:r>
          </a:p>
        </p:txBody>
      </p:sp>
    </p:spTree>
    <p:extLst>
      <p:ext uri="{BB962C8B-B14F-4D97-AF65-F5344CB8AC3E}">
        <p14:creationId xmlns:p14="http://schemas.microsoft.com/office/powerpoint/2010/main" val="421198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course – 1908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171" y="2641159"/>
            <a:ext cx="7411467" cy="140027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/>
              <a:t>I think you know all about this!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For those who don’t it’s a useful version of ECOR 1010</a:t>
            </a:r>
          </a:p>
        </p:txBody>
      </p:sp>
    </p:spTree>
    <p:extLst>
      <p:ext uri="{BB962C8B-B14F-4D97-AF65-F5344CB8AC3E}">
        <p14:creationId xmlns:p14="http://schemas.microsoft.com/office/powerpoint/2010/main" val="222555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 4700 – Winter term!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 4700 -- The Physics and Modeling of Advanced Devices and Technologies</a:t>
            </a:r>
          </a:p>
          <a:p>
            <a:endParaRPr lang="en-US" dirty="0"/>
          </a:p>
          <a:p>
            <a:pPr marL="400050" lvl="1" indent="0">
              <a:buNone/>
            </a:pPr>
            <a:r>
              <a:rPr lang="en-US" i="1" dirty="0"/>
              <a:t>The course deals with the fabrication, operation and modeling of advanced devices for information technology. Topics: physics of materials, quantum mechanics of solids, optical transitions, physical analysis and models for state-of-the-art electronic/optical technologies and materials. Technologies: MOS and III-V based transistors, solid-state optical devices, MEMS and </a:t>
            </a:r>
            <a:r>
              <a:rPr lang="en-US" i="1" dirty="0" err="1"/>
              <a:t>nano</a:t>
            </a:r>
            <a:r>
              <a:rPr lang="en-US" i="1" dirty="0"/>
              <a:t>-technology based devices. </a:t>
            </a:r>
          </a:p>
        </p:txBody>
      </p:sp>
    </p:spTree>
    <p:extLst>
      <p:ext uri="{BB962C8B-B14F-4D97-AF65-F5344CB8AC3E}">
        <p14:creationId xmlns:p14="http://schemas.microsoft.com/office/powerpoint/2010/main" val="414643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4700 – Winter term!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Course in on “modeling” of physical systems/devices </a:t>
            </a:r>
          </a:p>
          <a:p>
            <a:r>
              <a:rPr lang="en-US" dirty="0"/>
              <a:t>Very broad scope</a:t>
            </a:r>
          </a:p>
          <a:p>
            <a:pPr lvl="1"/>
            <a:r>
              <a:rPr lang="en-US" dirty="0"/>
              <a:t>Atoms and Kinetic theory</a:t>
            </a:r>
          </a:p>
          <a:p>
            <a:pPr lvl="1"/>
            <a:r>
              <a:rPr lang="en-US" dirty="0"/>
              <a:t>Quantum Mechanics (electrons and materials)</a:t>
            </a:r>
          </a:p>
          <a:p>
            <a:pPr lvl="1"/>
            <a:r>
              <a:rPr lang="en-US" dirty="0"/>
              <a:t>Semiconductors (materials and devices)</a:t>
            </a:r>
          </a:p>
          <a:p>
            <a:pPr lvl="1"/>
            <a:r>
              <a:rPr lang="en-US" dirty="0"/>
              <a:t>Circuit modeling</a:t>
            </a:r>
          </a:p>
          <a:p>
            <a:pPr lvl="1"/>
            <a:r>
              <a:rPr lang="en-US" dirty="0"/>
              <a:t>Device modeling (lasers, </a:t>
            </a:r>
            <a:r>
              <a:rPr lang="en-US" dirty="0" err="1"/>
              <a:t>bjt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Three basic modeling topics</a:t>
            </a:r>
          </a:p>
          <a:p>
            <a:pPr lvl="1"/>
            <a:r>
              <a:rPr lang="en-US" dirty="0"/>
              <a:t>Molecular Dynamics, Monte-Carlo (stochastic, agent based)</a:t>
            </a:r>
          </a:p>
          <a:p>
            <a:pPr lvl="1"/>
            <a:r>
              <a:rPr lang="en-US" dirty="0"/>
              <a:t>Numerical differential equation solvers (finite difference)</a:t>
            </a:r>
          </a:p>
          <a:p>
            <a:pPr lvl="1"/>
            <a:r>
              <a:rPr lang="en-US" dirty="0"/>
              <a:t>Compact modeling (device models for simulators)</a:t>
            </a:r>
          </a:p>
          <a:p>
            <a:r>
              <a:rPr lang="en-US" dirty="0"/>
              <a:t>Emphasis on </a:t>
            </a:r>
            <a:r>
              <a:rPr lang="en-US" dirty="0" err="1"/>
              <a:t>Matlab</a:t>
            </a:r>
            <a:r>
              <a:rPr lang="en-US" dirty="0"/>
              <a:t> implementation of models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1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4700 – Molecular dynamics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38" y="1079500"/>
            <a:ext cx="4090666" cy="5046663"/>
          </a:xfrm>
        </p:spPr>
        <p:txBody>
          <a:bodyPr>
            <a:normAutofit/>
          </a:bodyPr>
          <a:lstStyle/>
          <a:p>
            <a:r>
              <a:rPr lang="en-US" sz="2400" dirty="0"/>
              <a:t>Example of a Block bombarded by 5 heavy atoms.</a:t>
            </a:r>
          </a:p>
          <a:p>
            <a:r>
              <a:rPr lang="en-US" sz="2400" dirty="0"/>
              <a:t>Solve Newton’s equation for a molecular system</a:t>
            </a:r>
          </a:p>
          <a:p>
            <a:r>
              <a:rPr lang="en-US" sz="2400" dirty="0"/>
              <a:t>Masses 12 and 100</a:t>
            </a:r>
          </a:p>
          <a:p>
            <a:r>
              <a:rPr lang="en-US" sz="2400" dirty="0"/>
              <a:t>Heavy atom transfers both energy and momentum to block of atoms</a:t>
            </a:r>
          </a:p>
          <a:p>
            <a:endParaRPr lang="en-US" sz="2400" dirty="0"/>
          </a:p>
        </p:txBody>
      </p:sp>
      <p:pic>
        <p:nvPicPr>
          <p:cNvPr id="4" name="Picture 3" descr="Block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80" y="1656045"/>
            <a:ext cx="3947420" cy="3947420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75244"/>
              </p:ext>
            </p:extLst>
          </p:nvPr>
        </p:nvGraphicFramePr>
        <p:xfrm>
          <a:off x="1676490" y="4993865"/>
          <a:ext cx="1828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495300" imgH="165100" progId="Equation.3">
                  <p:embed/>
                </p:oleObj>
              </mc:Choice>
              <mc:Fallback>
                <p:oleObj name="Equation" r:id="rId4" imgW="495300" imgH="1651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90" y="4993865"/>
                        <a:ext cx="1828800" cy="6096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670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4700 – differential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4116409" cy="5046663"/>
          </a:xfrm>
        </p:spPr>
        <p:txBody>
          <a:bodyPr/>
          <a:lstStyle/>
          <a:p>
            <a:r>
              <a:rPr lang="en-US" dirty="0"/>
              <a:t>SCE Time Dependent Modeling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11" y="3428805"/>
            <a:ext cx="2955711" cy="58966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0437"/>
            <a:ext cx="3919538" cy="670006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23" y="4220831"/>
            <a:ext cx="2351136" cy="689556"/>
          </a:xfrm>
          <a:prstGeom prst="rect">
            <a:avLst/>
          </a:prstGeom>
        </p:spPr>
      </p:pic>
      <p:pic>
        <p:nvPicPr>
          <p:cNvPr id="12" name="Picture 11" descr="imagefil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240" y="3843587"/>
            <a:ext cx="4260124" cy="822645"/>
          </a:xfrm>
          <a:prstGeom prst="rect">
            <a:avLst/>
          </a:prstGeom>
        </p:spPr>
      </p:pic>
      <p:pic>
        <p:nvPicPr>
          <p:cNvPr id="13" name="Picture 12" descr="imagefi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240" y="4910387"/>
            <a:ext cx="4260124" cy="822645"/>
          </a:xfrm>
          <a:prstGeom prst="rect">
            <a:avLst/>
          </a:prstGeom>
        </p:spPr>
      </p:pic>
      <p:pic>
        <p:nvPicPr>
          <p:cNvPr id="14" name="Picture 13" descr="imagefil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240" y="2776787"/>
            <a:ext cx="4260124" cy="822645"/>
          </a:xfrm>
          <a:prstGeom prst="rect">
            <a:avLst/>
          </a:prstGeom>
        </p:spPr>
      </p:pic>
      <p:pic>
        <p:nvPicPr>
          <p:cNvPr id="15" name="Picture 14" descr="Screen Shot 2014-03-29 at 1.27.00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240" y="1082675"/>
            <a:ext cx="4260124" cy="12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997</Words>
  <Application>Microsoft Macintosh PowerPoint</Application>
  <PresentationFormat>On-screen Show (4:3)</PresentationFormat>
  <Paragraphs>191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Helvetica Neue</vt:lpstr>
      <vt:lpstr>Helvetica Neue Light</vt:lpstr>
      <vt:lpstr>Office Theme</vt:lpstr>
      <vt:lpstr>Equation</vt:lpstr>
      <vt:lpstr>Coffee with a Prof </vt:lpstr>
      <vt:lpstr>Outline</vt:lpstr>
      <vt:lpstr>Me, Myself and I</vt:lpstr>
      <vt:lpstr>Carleton</vt:lpstr>
      <vt:lpstr>Undergraduate course – 1908</vt:lpstr>
      <vt:lpstr>ELEC 4700 – Winter term!</vt:lpstr>
      <vt:lpstr>4700 – Winter term!</vt:lpstr>
      <vt:lpstr>4700 – Molecular dynamics modeling</vt:lpstr>
      <vt:lpstr>4700 – differential equations</vt:lpstr>
      <vt:lpstr>4700 – Compact models and devices</vt:lpstr>
      <vt:lpstr>Research – the past </vt:lpstr>
      <vt:lpstr>Research the present -- Atar</vt:lpstr>
      <vt:lpstr>Atar model - electro-optical module</vt:lpstr>
      <vt:lpstr>Optical Circuit Simulation: OptiSPICE</vt:lpstr>
      <vt:lpstr>Optical versus Electrical Signals</vt:lpstr>
      <vt:lpstr>Compact models: Laser</vt:lpstr>
      <vt:lpstr>Other models: Distributed filter and Ring oscillator</vt:lpstr>
      <vt:lpstr>Ring oscillator and two example circuits</vt:lpstr>
      <vt:lpstr>PowerPoint Presentation</vt:lpstr>
      <vt:lpstr>Putting it all together: Simulation of Integrated Optics</vt:lpstr>
      <vt:lpstr>Linked thermal model</vt:lpstr>
      <vt:lpstr>Put it all together in OptiSPICE</vt:lpstr>
      <vt:lpstr>Coupled Simulations</vt:lpstr>
      <vt:lpstr>Meta- surface modeling</vt:lpstr>
      <vt:lpstr>Meta- surface modeling</vt:lpstr>
      <vt:lpstr>Meta- surface modeling</vt:lpstr>
      <vt:lpstr>More about me</vt:lpstr>
      <vt:lpstr>Latest Exciting Stuff</vt:lpstr>
      <vt:lpstr>Even more …</vt:lpstr>
    </vt:vector>
  </TitlesOfParts>
  <Company>Carleton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Coffee with a Prof </dc:title>
  <dc:creator>Tom Smy</dc:creator>
  <cp:lastModifiedBy>Tom Smy</cp:lastModifiedBy>
  <cp:revision>27</cp:revision>
  <dcterms:created xsi:type="dcterms:W3CDTF">2017-02-09T21:28:16Z</dcterms:created>
  <dcterms:modified xsi:type="dcterms:W3CDTF">2018-01-30T20:19:06Z</dcterms:modified>
</cp:coreProperties>
</file>