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0" r:id="rId1"/>
  </p:sldMasterIdLst>
  <p:sldIdLst>
    <p:sldId id="256" r:id="rId2"/>
    <p:sldId id="302" r:id="rId3"/>
    <p:sldId id="290" r:id="rId4"/>
    <p:sldId id="291" r:id="rId5"/>
    <p:sldId id="292" r:id="rId6"/>
    <p:sldId id="306" r:id="rId7"/>
    <p:sldId id="307" r:id="rId8"/>
    <p:sldId id="309" r:id="rId9"/>
    <p:sldId id="299" r:id="rId10"/>
    <p:sldId id="293" r:id="rId11"/>
    <p:sldId id="294" r:id="rId12"/>
    <p:sldId id="295" r:id="rId13"/>
    <p:sldId id="300" r:id="rId14"/>
    <p:sldId id="301" r:id="rId15"/>
    <p:sldId id="296" r:id="rId16"/>
    <p:sldId id="258" r:id="rId17"/>
    <p:sldId id="259" r:id="rId18"/>
    <p:sldId id="260" r:id="rId19"/>
    <p:sldId id="303" r:id="rId20"/>
    <p:sldId id="285" r:id="rId21"/>
    <p:sldId id="286" r:id="rId22"/>
    <p:sldId id="287" r:id="rId23"/>
    <p:sldId id="297" r:id="rId24"/>
    <p:sldId id="304" r:id="rId25"/>
    <p:sldId id="261" r:id="rId26"/>
    <p:sldId id="289" r:id="rId27"/>
    <p:sldId id="288" r:id="rId28"/>
    <p:sldId id="283" r:id="rId29"/>
    <p:sldId id="305" r:id="rId30"/>
    <p:sldId id="262" r:id="rId31"/>
    <p:sldId id="263" r:id="rId32"/>
    <p:sldId id="264" r:id="rId33"/>
    <p:sldId id="265" r:id="rId34"/>
    <p:sldId id="266" r:id="rId35"/>
    <p:sldId id="267" r:id="rId36"/>
    <p:sldId id="268" r:id="rId37"/>
    <p:sldId id="269" r:id="rId38"/>
    <p:sldId id="270" r:id="rId39"/>
    <p:sldId id="271" r:id="rId40"/>
    <p:sldId id="272" r:id="rId41"/>
    <p:sldId id="273" r:id="rId42"/>
    <p:sldId id="274" r:id="rId43"/>
    <p:sldId id="275" r:id="rId44"/>
    <p:sldId id="276" r:id="rId45"/>
    <p:sldId id="277" r:id="rId46"/>
    <p:sldId id="281" r:id="rId47"/>
    <p:sldId id="282" r:id="rId48"/>
    <p:sldId id="298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620E24-7A38-F742-936D-9B3DE5F79402}" v="34" dt="2019-11-29T15:54:08.1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Smy" userId="06091635-06d1-476a-8101-6811f9ec0d5c" providerId="ADAL" clId="{E02BD9B8-1571-9141-82CB-28DCF6234631}"/>
    <pc:docChg chg="custSel modSld">
      <pc:chgData name="Tom Smy" userId="06091635-06d1-476a-8101-6811f9ec0d5c" providerId="ADAL" clId="{E02BD9B8-1571-9141-82CB-28DCF6234631}" dt="2019-11-24T21:49:30.425" v="38" actId="20577"/>
      <pc:docMkLst>
        <pc:docMk/>
      </pc:docMkLst>
      <pc:sldChg chg="modSp">
        <pc:chgData name="Tom Smy" userId="06091635-06d1-476a-8101-6811f9ec0d5c" providerId="ADAL" clId="{E02BD9B8-1571-9141-82CB-28DCF6234631}" dt="2019-11-24T21:45:49.781" v="20" actId="1076"/>
        <pc:sldMkLst>
          <pc:docMk/>
          <pc:sldMk cId="661045299" sldId="267"/>
        </pc:sldMkLst>
        <pc:spChg chg="mod">
          <ac:chgData name="Tom Smy" userId="06091635-06d1-476a-8101-6811f9ec0d5c" providerId="ADAL" clId="{E02BD9B8-1571-9141-82CB-28DCF6234631}" dt="2019-11-24T21:45:38.399" v="19" actId="20577"/>
          <ac:spMkLst>
            <pc:docMk/>
            <pc:sldMk cId="661045299" sldId="267"/>
            <ac:spMk id="17411" creationId="{25F6D24C-5CA2-D24E-AB04-63222D8AC8AF}"/>
          </ac:spMkLst>
        </pc:spChg>
        <pc:spChg chg="mod">
          <ac:chgData name="Tom Smy" userId="06091635-06d1-476a-8101-6811f9ec0d5c" providerId="ADAL" clId="{E02BD9B8-1571-9141-82CB-28DCF6234631}" dt="2019-11-24T21:45:49.781" v="20" actId="1076"/>
          <ac:spMkLst>
            <pc:docMk/>
            <pc:sldMk cId="661045299" sldId="267"/>
            <ac:spMk id="17412" creationId="{5E84CB87-55BE-B34C-A412-C57F9E84D3C6}"/>
          </ac:spMkLst>
        </pc:spChg>
      </pc:sldChg>
      <pc:sldChg chg="modSp">
        <pc:chgData name="Tom Smy" userId="06091635-06d1-476a-8101-6811f9ec0d5c" providerId="ADAL" clId="{E02BD9B8-1571-9141-82CB-28DCF6234631}" dt="2019-11-24T21:46:48.844" v="27" actId="1076"/>
        <pc:sldMkLst>
          <pc:docMk/>
          <pc:sldMk cId="1207505043" sldId="268"/>
        </pc:sldMkLst>
        <pc:spChg chg="mod">
          <ac:chgData name="Tom Smy" userId="06091635-06d1-476a-8101-6811f9ec0d5c" providerId="ADAL" clId="{E02BD9B8-1571-9141-82CB-28DCF6234631}" dt="2019-11-24T21:46:45.821" v="26" actId="20577"/>
          <ac:spMkLst>
            <pc:docMk/>
            <pc:sldMk cId="1207505043" sldId="268"/>
            <ac:spMk id="18435" creationId="{6D0819AE-DCE7-B04D-9269-8154284A3C75}"/>
          </ac:spMkLst>
        </pc:spChg>
        <pc:picChg chg="mod">
          <ac:chgData name="Tom Smy" userId="06091635-06d1-476a-8101-6811f9ec0d5c" providerId="ADAL" clId="{E02BD9B8-1571-9141-82CB-28DCF6234631}" dt="2019-11-24T21:46:22.530" v="22" actId="1076"/>
          <ac:picMkLst>
            <pc:docMk/>
            <pc:sldMk cId="1207505043" sldId="268"/>
            <ac:picMk id="18436" creationId="{EFB86FC9-8AF4-4345-B10D-C7807F995254}"/>
          </ac:picMkLst>
        </pc:picChg>
        <pc:picChg chg="mod">
          <ac:chgData name="Tom Smy" userId="06091635-06d1-476a-8101-6811f9ec0d5c" providerId="ADAL" clId="{E02BD9B8-1571-9141-82CB-28DCF6234631}" dt="2019-11-24T21:46:36.582" v="24" actId="1076"/>
          <ac:picMkLst>
            <pc:docMk/>
            <pc:sldMk cId="1207505043" sldId="268"/>
            <ac:picMk id="18437" creationId="{19E00991-2B08-4745-813B-5D7EF1B7BCC5}"/>
          </ac:picMkLst>
        </pc:picChg>
        <pc:picChg chg="mod">
          <ac:chgData name="Tom Smy" userId="06091635-06d1-476a-8101-6811f9ec0d5c" providerId="ADAL" clId="{E02BD9B8-1571-9141-82CB-28DCF6234631}" dt="2019-11-24T21:46:48.844" v="27" actId="1076"/>
          <ac:picMkLst>
            <pc:docMk/>
            <pc:sldMk cId="1207505043" sldId="268"/>
            <ac:picMk id="18438" creationId="{C94EAB64-002E-3F4F-B737-FC5653E15228}"/>
          </ac:picMkLst>
        </pc:picChg>
      </pc:sldChg>
      <pc:sldChg chg="modSp">
        <pc:chgData name="Tom Smy" userId="06091635-06d1-476a-8101-6811f9ec0d5c" providerId="ADAL" clId="{E02BD9B8-1571-9141-82CB-28DCF6234631}" dt="2019-11-24T21:49:30.425" v="38" actId="20577"/>
        <pc:sldMkLst>
          <pc:docMk/>
          <pc:sldMk cId="838399671" sldId="270"/>
        </pc:sldMkLst>
        <pc:spChg chg="mod">
          <ac:chgData name="Tom Smy" userId="06091635-06d1-476a-8101-6811f9ec0d5c" providerId="ADAL" clId="{E02BD9B8-1571-9141-82CB-28DCF6234631}" dt="2019-11-24T21:49:30.425" v="38" actId="20577"/>
          <ac:spMkLst>
            <pc:docMk/>
            <pc:sldMk cId="838399671" sldId="270"/>
            <ac:spMk id="20483" creationId="{AA82AD0D-76B2-1D47-8E73-297C0F94DD0A}"/>
          </ac:spMkLst>
        </pc:spChg>
      </pc:sldChg>
      <pc:sldChg chg="modSp">
        <pc:chgData name="Tom Smy" userId="06091635-06d1-476a-8101-6811f9ec0d5c" providerId="ADAL" clId="{E02BD9B8-1571-9141-82CB-28DCF6234631}" dt="2019-11-24T21:42:16.278" v="14" actId="20577"/>
        <pc:sldMkLst>
          <pc:docMk/>
          <pc:sldMk cId="1979104474" sldId="283"/>
        </pc:sldMkLst>
        <pc:spChg chg="mod">
          <ac:chgData name="Tom Smy" userId="06091635-06d1-476a-8101-6811f9ec0d5c" providerId="ADAL" clId="{E02BD9B8-1571-9141-82CB-28DCF6234631}" dt="2019-11-24T21:42:16.278" v="14" actId="20577"/>
          <ac:spMkLst>
            <pc:docMk/>
            <pc:sldMk cId="1979104474" sldId="283"/>
            <ac:spMk id="38915" creationId="{226B235B-EAA7-9140-BC13-97D85CFFBDD3}"/>
          </ac:spMkLst>
        </pc:spChg>
      </pc:sldChg>
      <pc:sldChg chg="modSp">
        <pc:chgData name="Tom Smy" userId="06091635-06d1-476a-8101-6811f9ec0d5c" providerId="ADAL" clId="{E02BD9B8-1571-9141-82CB-28DCF6234631}" dt="2019-11-24T21:25:32.990" v="11" actId="20577"/>
        <pc:sldMkLst>
          <pc:docMk/>
          <pc:sldMk cId="629569288" sldId="290"/>
        </pc:sldMkLst>
        <pc:spChg chg="mod">
          <ac:chgData name="Tom Smy" userId="06091635-06d1-476a-8101-6811f9ec0d5c" providerId="ADAL" clId="{E02BD9B8-1571-9141-82CB-28DCF6234631}" dt="2019-11-24T21:25:32.990" v="11" actId="20577"/>
          <ac:spMkLst>
            <pc:docMk/>
            <pc:sldMk cId="629569288" sldId="290"/>
            <ac:spMk id="3" creationId="{13CAFC01-3FD4-EA49-AD5C-F7FB823293FA}"/>
          </ac:spMkLst>
        </pc:spChg>
      </pc:sldChg>
      <pc:sldChg chg="modSp">
        <pc:chgData name="Tom Smy" userId="06091635-06d1-476a-8101-6811f9ec0d5c" providerId="ADAL" clId="{E02BD9B8-1571-9141-82CB-28DCF6234631}" dt="2019-11-24T21:32:38.281" v="13" actId="20577"/>
        <pc:sldMkLst>
          <pc:docMk/>
          <pc:sldMk cId="1766405302" sldId="300"/>
        </pc:sldMkLst>
        <pc:spChg chg="mod">
          <ac:chgData name="Tom Smy" userId="06091635-06d1-476a-8101-6811f9ec0d5c" providerId="ADAL" clId="{E02BD9B8-1571-9141-82CB-28DCF6234631}" dt="2019-11-24T21:32:38.281" v="13" actId="20577"/>
          <ac:spMkLst>
            <pc:docMk/>
            <pc:sldMk cId="1766405302" sldId="300"/>
            <ac:spMk id="3" creationId="{CF49ED8B-5DE7-FF41-8B49-4422935DCB3D}"/>
          </ac:spMkLst>
        </pc:spChg>
      </pc:sldChg>
    </pc:docChg>
  </pc:docChgLst>
  <pc:docChgLst>
    <pc:chgData name="Tom Smy" userId="06091635-06d1-476a-8101-6811f9ec0d5c" providerId="ADAL" clId="{97620E24-7A38-F742-936D-9B3DE5F79402}"/>
    <pc:docChg chg="custSel addSld delSld modSld">
      <pc:chgData name="Tom Smy" userId="06091635-06d1-476a-8101-6811f9ec0d5c" providerId="ADAL" clId="{97620E24-7A38-F742-936D-9B3DE5F79402}" dt="2019-11-29T15:58:17.631" v="645" actId="20577"/>
      <pc:docMkLst>
        <pc:docMk/>
      </pc:docMkLst>
      <pc:sldChg chg="addSp modSp">
        <pc:chgData name="Tom Smy" userId="06091635-06d1-476a-8101-6811f9ec0d5c" providerId="ADAL" clId="{97620E24-7A38-F742-936D-9B3DE5F79402}" dt="2019-11-26T16:00:48.840" v="73" actId="1076"/>
        <pc:sldMkLst>
          <pc:docMk/>
          <pc:sldMk cId="3530350603" sldId="258"/>
        </pc:sldMkLst>
        <pc:spChg chg="add mod">
          <ac:chgData name="Tom Smy" userId="06091635-06d1-476a-8101-6811f9ec0d5c" providerId="ADAL" clId="{97620E24-7A38-F742-936D-9B3DE5F79402}" dt="2019-11-26T16:00:48.840" v="73" actId="1076"/>
          <ac:spMkLst>
            <pc:docMk/>
            <pc:sldMk cId="3530350603" sldId="258"/>
            <ac:spMk id="2" creationId="{264939C6-7B7D-A148-92C0-04538AE5F0DF}"/>
          </ac:spMkLst>
        </pc:spChg>
        <pc:spChg chg="mod">
          <ac:chgData name="Tom Smy" userId="06091635-06d1-476a-8101-6811f9ec0d5c" providerId="ADAL" clId="{97620E24-7A38-F742-936D-9B3DE5F79402}" dt="2019-11-26T15:59:51.228" v="63" actId="20577"/>
          <ac:spMkLst>
            <pc:docMk/>
            <pc:sldMk cId="3530350603" sldId="258"/>
            <ac:spMk id="8194" creationId="{47397DCA-67AE-5543-BE8D-7D84A14CEA2E}"/>
          </ac:spMkLst>
        </pc:spChg>
        <pc:spChg chg="mod">
          <ac:chgData name="Tom Smy" userId="06091635-06d1-476a-8101-6811f9ec0d5c" providerId="ADAL" clId="{97620E24-7A38-F742-936D-9B3DE5F79402}" dt="2019-11-26T16:00:20.761" v="66" actId="1076"/>
          <ac:spMkLst>
            <pc:docMk/>
            <pc:sldMk cId="3530350603" sldId="258"/>
            <ac:spMk id="8198" creationId="{DA4EA6BA-E32F-CC4A-B1A0-D0930E692184}"/>
          </ac:spMkLst>
        </pc:spChg>
        <pc:spChg chg="mod">
          <ac:chgData name="Tom Smy" userId="06091635-06d1-476a-8101-6811f9ec0d5c" providerId="ADAL" clId="{97620E24-7A38-F742-936D-9B3DE5F79402}" dt="2019-11-26T16:00:42.428" v="72" actId="1076"/>
          <ac:spMkLst>
            <pc:docMk/>
            <pc:sldMk cId="3530350603" sldId="258"/>
            <ac:spMk id="8199" creationId="{92208F87-B8E1-234B-B146-438FF4AA893C}"/>
          </ac:spMkLst>
        </pc:spChg>
        <pc:picChg chg="mod">
          <ac:chgData name="Tom Smy" userId="06091635-06d1-476a-8101-6811f9ec0d5c" providerId="ADAL" clId="{97620E24-7A38-F742-936D-9B3DE5F79402}" dt="2019-11-26T16:00:30.749" v="69" actId="1076"/>
          <ac:picMkLst>
            <pc:docMk/>
            <pc:sldMk cId="3530350603" sldId="258"/>
            <ac:picMk id="8195" creationId="{D2A13BEB-847E-3242-9C74-4ED7F8E38BD7}"/>
          </ac:picMkLst>
        </pc:picChg>
        <pc:picChg chg="mod">
          <ac:chgData name="Tom Smy" userId="06091635-06d1-476a-8101-6811f9ec0d5c" providerId="ADAL" clId="{97620E24-7A38-F742-936D-9B3DE5F79402}" dt="2019-11-26T16:00:39.019" v="71" actId="1076"/>
          <ac:picMkLst>
            <pc:docMk/>
            <pc:sldMk cId="3530350603" sldId="258"/>
            <ac:picMk id="8196" creationId="{2DC4FE16-F897-6A46-9D9B-BE55271E870A}"/>
          </ac:picMkLst>
        </pc:picChg>
        <pc:picChg chg="mod">
          <ac:chgData name="Tom Smy" userId="06091635-06d1-476a-8101-6811f9ec0d5c" providerId="ADAL" clId="{97620E24-7A38-F742-936D-9B3DE5F79402}" dt="2019-11-26T16:00:13.638" v="64" actId="14100"/>
          <ac:picMkLst>
            <pc:docMk/>
            <pc:sldMk cId="3530350603" sldId="258"/>
            <ac:picMk id="8197" creationId="{D3AD0048-C3FA-2F40-AE23-9459022DF186}"/>
          </ac:picMkLst>
        </pc:picChg>
      </pc:sldChg>
      <pc:sldChg chg="modSp">
        <pc:chgData name="Tom Smy" userId="06091635-06d1-476a-8101-6811f9ec0d5c" providerId="ADAL" clId="{97620E24-7A38-F742-936D-9B3DE5F79402}" dt="2019-11-26T16:01:36.292" v="80" actId="1076"/>
        <pc:sldMkLst>
          <pc:docMk/>
          <pc:sldMk cId="222038703" sldId="259"/>
        </pc:sldMkLst>
        <pc:picChg chg="mod">
          <ac:chgData name="Tom Smy" userId="06091635-06d1-476a-8101-6811f9ec0d5c" providerId="ADAL" clId="{97620E24-7A38-F742-936D-9B3DE5F79402}" dt="2019-11-26T16:01:28.091" v="77" actId="1076"/>
          <ac:picMkLst>
            <pc:docMk/>
            <pc:sldMk cId="222038703" sldId="259"/>
            <ac:picMk id="9219" creationId="{0A79FEE6-CF95-3B4D-BC06-4D5012FF5593}"/>
          </ac:picMkLst>
        </pc:picChg>
        <pc:picChg chg="mod">
          <ac:chgData name="Tom Smy" userId="06091635-06d1-476a-8101-6811f9ec0d5c" providerId="ADAL" clId="{97620E24-7A38-F742-936D-9B3DE5F79402}" dt="2019-11-26T16:01:26.516" v="76" actId="1076"/>
          <ac:picMkLst>
            <pc:docMk/>
            <pc:sldMk cId="222038703" sldId="259"/>
            <ac:picMk id="9220" creationId="{E6C8C422-E3C3-6A42-8D8D-0B7176D3C709}"/>
          </ac:picMkLst>
        </pc:picChg>
        <pc:picChg chg="mod">
          <ac:chgData name="Tom Smy" userId="06091635-06d1-476a-8101-6811f9ec0d5c" providerId="ADAL" clId="{97620E24-7A38-F742-936D-9B3DE5F79402}" dt="2019-11-26T16:01:36.292" v="80" actId="1076"/>
          <ac:picMkLst>
            <pc:docMk/>
            <pc:sldMk cId="222038703" sldId="259"/>
            <ac:picMk id="9221" creationId="{714AF253-E870-1340-BA3F-59821D0642DC}"/>
          </ac:picMkLst>
        </pc:picChg>
      </pc:sldChg>
      <pc:sldChg chg="modSp">
        <pc:chgData name="Tom Smy" userId="06091635-06d1-476a-8101-6811f9ec0d5c" providerId="ADAL" clId="{97620E24-7A38-F742-936D-9B3DE5F79402}" dt="2019-11-26T16:02:05.218" v="89" actId="20577"/>
        <pc:sldMkLst>
          <pc:docMk/>
          <pc:sldMk cId="3369999516" sldId="260"/>
        </pc:sldMkLst>
        <pc:spChg chg="mod">
          <ac:chgData name="Tom Smy" userId="06091635-06d1-476a-8101-6811f9ec0d5c" providerId="ADAL" clId="{97620E24-7A38-F742-936D-9B3DE5F79402}" dt="2019-11-26T16:02:05.218" v="89" actId="20577"/>
          <ac:spMkLst>
            <pc:docMk/>
            <pc:sldMk cId="3369999516" sldId="260"/>
            <ac:spMk id="10242" creationId="{DC522456-318E-1848-962C-23C5B03BF205}"/>
          </ac:spMkLst>
        </pc:spChg>
      </pc:sldChg>
      <pc:sldChg chg="modSp">
        <pc:chgData name="Tom Smy" userId="06091635-06d1-476a-8101-6811f9ec0d5c" providerId="ADAL" clId="{97620E24-7A38-F742-936D-9B3DE5F79402}" dt="2019-11-29T15:56:32.477" v="534" actId="20577"/>
        <pc:sldMkLst>
          <pc:docMk/>
          <pc:sldMk cId="4143018281" sldId="261"/>
        </pc:sldMkLst>
        <pc:spChg chg="mod">
          <ac:chgData name="Tom Smy" userId="06091635-06d1-476a-8101-6811f9ec0d5c" providerId="ADAL" clId="{97620E24-7A38-F742-936D-9B3DE5F79402}" dt="2019-11-29T15:56:32.477" v="534" actId="20577"/>
          <ac:spMkLst>
            <pc:docMk/>
            <pc:sldMk cId="4143018281" sldId="261"/>
            <ac:spMk id="11267" creationId="{ACC4A0D0-7782-DC4A-9F51-9FDCC117802F}"/>
          </ac:spMkLst>
        </pc:spChg>
      </pc:sldChg>
      <pc:sldChg chg="addSp delSp modSp">
        <pc:chgData name="Tom Smy" userId="06091635-06d1-476a-8101-6811f9ec0d5c" providerId="ADAL" clId="{97620E24-7A38-F742-936D-9B3DE5F79402}" dt="2019-11-26T18:49:27.332" v="147" actId="692"/>
        <pc:sldMkLst>
          <pc:docMk/>
          <pc:sldMk cId="3797941697" sldId="262"/>
        </pc:sldMkLst>
        <pc:spChg chg="mod">
          <ac:chgData name="Tom Smy" userId="06091635-06d1-476a-8101-6811f9ec0d5c" providerId="ADAL" clId="{97620E24-7A38-F742-936D-9B3DE5F79402}" dt="2019-11-26T18:48:42.286" v="125" actId="14100"/>
          <ac:spMkLst>
            <pc:docMk/>
            <pc:sldMk cId="3797941697" sldId="262"/>
            <ac:spMk id="12290" creationId="{46A2BD1E-67C9-2149-B3C3-9622211CB888}"/>
          </ac:spMkLst>
        </pc:spChg>
        <pc:spChg chg="mod">
          <ac:chgData name="Tom Smy" userId="06091635-06d1-476a-8101-6811f9ec0d5c" providerId="ADAL" clId="{97620E24-7A38-F742-936D-9B3DE5F79402}" dt="2019-11-26T18:46:44.679" v="113" actId="27636"/>
          <ac:spMkLst>
            <pc:docMk/>
            <pc:sldMk cId="3797941697" sldId="262"/>
            <ac:spMk id="12291" creationId="{89409F59-63C1-2944-80BF-548FEE689C13}"/>
          </ac:spMkLst>
        </pc:spChg>
        <pc:picChg chg="add del mod">
          <ac:chgData name="Tom Smy" userId="06091635-06d1-476a-8101-6811f9ec0d5c" providerId="ADAL" clId="{97620E24-7A38-F742-936D-9B3DE5F79402}" dt="2019-11-26T18:48:02.696" v="123" actId="478"/>
          <ac:picMkLst>
            <pc:docMk/>
            <pc:sldMk cId="3797941697" sldId="262"/>
            <ac:picMk id="3" creationId="{1C88D6AF-F0B1-AF47-BC32-D52491827A5B}"/>
          </ac:picMkLst>
        </pc:picChg>
        <pc:picChg chg="add mod">
          <ac:chgData name="Tom Smy" userId="06091635-06d1-476a-8101-6811f9ec0d5c" providerId="ADAL" clId="{97620E24-7A38-F742-936D-9B3DE5F79402}" dt="2019-11-26T18:48:04.733" v="124" actId="1076"/>
          <ac:picMkLst>
            <pc:docMk/>
            <pc:sldMk cId="3797941697" sldId="262"/>
            <ac:picMk id="5" creationId="{A7DD6F7A-4CEE-8542-BC07-5C3A1558832A}"/>
          </ac:picMkLst>
        </pc:picChg>
        <pc:cxnChg chg="add mod">
          <ac:chgData name="Tom Smy" userId="06091635-06d1-476a-8101-6811f9ec0d5c" providerId="ADAL" clId="{97620E24-7A38-F742-936D-9B3DE5F79402}" dt="2019-11-26T18:49:27.332" v="147" actId="692"/>
          <ac:cxnSpMkLst>
            <pc:docMk/>
            <pc:sldMk cId="3797941697" sldId="262"/>
            <ac:cxnSpMk id="7" creationId="{E8B8C405-C409-8249-9E02-B6337D566A29}"/>
          </ac:cxnSpMkLst>
        </pc:cxnChg>
      </pc:sldChg>
      <pc:sldChg chg="addSp modSp">
        <pc:chgData name="Tom Smy" userId="06091635-06d1-476a-8101-6811f9ec0d5c" providerId="ADAL" clId="{97620E24-7A38-F742-936D-9B3DE5F79402}" dt="2019-11-26T18:50:48.286" v="155" actId="27636"/>
        <pc:sldMkLst>
          <pc:docMk/>
          <pc:sldMk cId="661045299" sldId="267"/>
        </pc:sldMkLst>
        <pc:spChg chg="mod">
          <ac:chgData name="Tom Smy" userId="06091635-06d1-476a-8101-6811f9ec0d5c" providerId="ADAL" clId="{97620E24-7A38-F742-936D-9B3DE5F79402}" dt="2019-11-26T18:50:48.286" v="155" actId="27636"/>
          <ac:spMkLst>
            <pc:docMk/>
            <pc:sldMk cId="661045299" sldId="267"/>
            <ac:spMk id="17411" creationId="{25F6D24C-5CA2-D24E-AB04-63222D8AC8AF}"/>
          </ac:spMkLst>
        </pc:spChg>
        <pc:spChg chg="mod">
          <ac:chgData name="Tom Smy" userId="06091635-06d1-476a-8101-6811f9ec0d5c" providerId="ADAL" clId="{97620E24-7A38-F742-936D-9B3DE5F79402}" dt="2019-11-26T18:50:34.223" v="153" actId="1076"/>
          <ac:spMkLst>
            <pc:docMk/>
            <pc:sldMk cId="661045299" sldId="267"/>
            <ac:spMk id="17412" creationId="{5E84CB87-55BE-B34C-A412-C57F9E84D3C6}"/>
          </ac:spMkLst>
        </pc:spChg>
        <pc:picChg chg="add mod">
          <ac:chgData name="Tom Smy" userId="06091635-06d1-476a-8101-6811f9ec0d5c" providerId="ADAL" clId="{97620E24-7A38-F742-936D-9B3DE5F79402}" dt="2019-11-26T16:13:05.054" v="99" actId="1076"/>
          <ac:picMkLst>
            <pc:docMk/>
            <pc:sldMk cId="661045299" sldId="267"/>
            <ac:picMk id="3" creationId="{AC00CE4B-F93F-6948-A83B-DD4D7D48A5BC}"/>
          </ac:picMkLst>
        </pc:picChg>
      </pc:sldChg>
      <pc:sldChg chg="addSp modSp">
        <pc:chgData name="Tom Smy" userId="06091635-06d1-476a-8101-6811f9ec0d5c" providerId="ADAL" clId="{97620E24-7A38-F742-936D-9B3DE5F79402}" dt="2019-11-26T16:14:25.402" v="109" actId="1076"/>
        <pc:sldMkLst>
          <pc:docMk/>
          <pc:sldMk cId="1207505043" sldId="268"/>
        </pc:sldMkLst>
        <pc:spChg chg="mod">
          <ac:chgData name="Tom Smy" userId="06091635-06d1-476a-8101-6811f9ec0d5c" providerId="ADAL" clId="{97620E24-7A38-F742-936D-9B3DE5F79402}" dt="2019-11-26T16:14:17.257" v="104" actId="20577"/>
          <ac:spMkLst>
            <pc:docMk/>
            <pc:sldMk cId="1207505043" sldId="268"/>
            <ac:spMk id="18435" creationId="{6D0819AE-DCE7-B04D-9269-8154284A3C75}"/>
          </ac:spMkLst>
        </pc:spChg>
        <pc:picChg chg="add mod">
          <ac:chgData name="Tom Smy" userId="06091635-06d1-476a-8101-6811f9ec0d5c" providerId="ADAL" clId="{97620E24-7A38-F742-936D-9B3DE5F79402}" dt="2019-11-26T16:14:22.713" v="107" actId="1076"/>
          <ac:picMkLst>
            <pc:docMk/>
            <pc:sldMk cId="1207505043" sldId="268"/>
            <ac:picMk id="7" creationId="{536FAE73-6DC0-1F40-B701-A72560F61A24}"/>
          </ac:picMkLst>
        </pc:picChg>
        <pc:picChg chg="mod">
          <ac:chgData name="Tom Smy" userId="06091635-06d1-476a-8101-6811f9ec0d5c" providerId="ADAL" clId="{97620E24-7A38-F742-936D-9B3DE5F79402}" dt="2019-11-26T16:14:18.887" v="105" actId="1076"/>
          <ac:picMkLst>
            <pc:docMk/>
            <pc:sldMk cId="1207505043" sldId="268"/>
            <ac:picMk id="18436" creationId="{EFB86FC9-8AF4-4345-B10D-C7807F995254}"/>
          </ac:picMkLst>
        </pc:picChg>
        <pc:picChg chg="mod">
          <ac:chgData name="Tom Smy" userId="06091635-06d1-476a-8101-6811f9ec0d5c" providerId="ADAL" clId="{97620E24-7A38-F742-936D-9B3DE5F79402}" dt="2019-11-26T16:14:21.373" v="106" actId="1076"/>
          <ac:picMkLst>
            <pc:docMk/>
            <pc:sldMk cId="1207505043" sldId="268"/>
            <ac:picMk id="18437" creationId="{19E00991-2B08-4745-813B-5D7EF1B7BCC5}"/>
          </ac:picMkLst>
        </pc:picChg>
        <pc:picChg chg="mod">
          <ac:chgData name="Tom Smy" userId="06091635-06d1-476a-8101-6811f9ec0d5c" providerId="ADAL" clId="{97620E24-7A38-F742-936D-9B3DE5F79402}" dt="2019-11-26T16:14:25.402" v="109" actId="1076"/>
          <ac:picMkLst>
            <pc:docMk/>
            <pc:sldMk cId="1207505043" sldId="268"/>
            <ac:picMk id="18438" creationId="{C94EAB64-002E-3F4F-B737-FC5653E15228}"/>
          </ac:picMkLst>
        </pc:picChg>
      </pc:sldChg>
      <pc:sldChg chg="addSp modSp">
        <pc:chgData name="Tom Smy" userId="06091635-06d1-476a-8101-6811f9ec0d5c" providerId="ADAL" clId="{97620E24-7A38-F742-936D-9B3DE5F79402}" dt="2019-11-26T18:52:04.732" v="174" actId="692"/>
        <pc:sldMkLst>
          <pc:docMk/>
          <pc:sldMk cId="838399671" sldId="270"/>
        </pc:sldMkLst>
        <pc:picChg chg="mod">
          <ac:chgData name="Tom Smy" userId="06091635-06d1-476a-8101-6811f9ec0d5c" providerId="ADAL" clId="{97620E24-7A38-F742-936D-9B3DE5F79402}" dt="2019-11-26T18:51:46.786" v="156" actId="1076"/>
          <ac:picMkLst>
            <pc:docMk/>
            <pc:sldMk cId="838399671" sldId="270"/>
            <ac:picMk id="20484" creationId="{59313608-83EB-4840-ABBF-97EA05086105}"/>
          </ac:picMkLst>
        </pc:picChg>
        <pc:cxnChg chg="add mod">
          <ac:chgData name="Tom Smy" userId="06091635-06d1-476a-8101-6811f9ec0d5c" providerId="ADAL" clId="{97620E24-7A38-F742-936D-9B3DE5F79402}" dt="2019-11-26T18:52:04.732" v="174" actId="692"/>
          <ac:cxnSpMkLst>
            <pc:docMk/>
            <pc:sldMk cId="838399671" sldId="270"/>
            <ac:cxnSpMk id="3" creationId="{BAAAA2BC-2EC1-1D45-8847-03E602F9C62E}"/>
          </ac:cxnSpMkLst>
        </pc:cxnChg>
      </pc:sldChg>
      <pc:sldChg chg="modSp">
        <pc:chgData name="Tom Smy" userId="06091635-06d1-476a-8101-6811f9ec0d5c" providerId="ADAL" clId="{97620E24-7A38-F742-936D-9B3DE5F79402}" dt="2019-11-29T15:58:17.631" v="645" actId="20577"/>
        <pc:sldMkLst>
          <pc:docMk/>
          <pc:sldMk cId="3899592623" sldId="289"/>
        </pc:sldMkLst>
        <pc:spChg chg="mod">
          <ac:chgData name="Tom Smy" userId="06091635-06d1-476a-8101-6811f9ec0d5c" providerId="ADAL" clId="{97620E24-7A38-F742-936D-9B3DE5F79402}" dt="2019-11-29T15:58:17.631" v="645" actId="20577"/>
          <ac:spMkLst>
            <pc:docMk/>
            <pc:sldMk cId="3899592623" sldId="289"/>
            <ac:spMk id="33795" creationId="{E8FFB3D1-E39E-AC40-818A-DD6FD5E36848}"/>
          </ac:spMkLst>
        </pc:spChg>
      </pc:sldChg>
      <pc:sldChg chg="del">
        <pc:chgData name="Tom Smy" userId="06091635-06d1-476a-8101-6811f9ec0d5c" providerId="ADAL" clId="{97620E24-7A38-F742-936D-9B3DE5F79402}" dt="2019-11-29T15:51:14.829" v="510" actId="2696"/>
        <pc:sldMkLst>
          <pc:docMk/>
          <pc:sldMk cId="3838055834" sldId="308"/>
        </pc:sldMkLst>
      </pc:sldChg>
      <pc:sldChg chg="addSp delSp modSp add">
        <pc:chgData name="Tom Smy" userId="06091635-06d1-476a-8101-6811f9ec0d5c" providerId="ADAL" clId="{97620E24-7A38-F742-936D-9B3DE5F79402}" dt="2019-11-29T15:54:57.368" v="520" actId="1076"/>
        <pc:sldMkLst>
          <pc:docMk/>
          <pc:sldMk cId="905191744" sldId="309"/>
        </pc:sldMkLst>
        <pc:spChg chg="mod">
          <ac:chgData name="Tom Smy" userId="06091635-06d1-476a-8101-6811f9ec0d5c" providerId="ADAL" clId="{97620E24-7A38-F742-936D-9B3DE5F79402}" dt="2019-11-29T15:54:53.800" v="518" actId="1076"/>
          <ac:spMkLst>
            <pc:docMk/>
            <pc:sldMk cId="905191744" sldId="309"/>
            <ac:spMk id="2" creationId="{98589628-6631-7243-B062-9198C7117492}"/>
          </ac:spMkLst>
        </pc:spChg>
        <pc:spChg chg="mod">
          <ac:chgData name="Tom Smy" userId="06091635-06d1-476a-8101-6811f9ec0d5c" providerId="ADAL" clId="{97620E24-7A38-F742-936D-9B3DE5F79402}" dt="2019-11-29T15:50:02.031" v="504" actId="20577"/>
          <ac:spMkLst>
            <pc:docMk/>
            <pc:sldMk cId="905191744" sldId="309"/>
            <ac:spMk id="3" creationId="{07729662-9AC8-9E43-A042-2E8A41587ED1}"/>
          </ac:spMkLst>
        </pc:spChg>
        <pc:picChg chg="add mod">
          <ac:chgData name="Tom Smy" userId="06091635-06d1-476a-8101-6811f9ec0d5c" providerId="ADAL" clId="{97620E24-7A38-F742-936D-9B3DE5F79402}" dt="2019-11-29T15:54:55.420" v="519" actId="1076"/>
          <ac:picMkLst>
            <pc:docMk/>
            <pc:sldMk cId="905191744" sldId="309"/>
            <ac:picMk id="4" creationId="{1C30FF8C-F77F-2145-9560-9E529E69F82C}"/>
          </ac:picMkLst>
        </pc:picChg>
        <pc:picChg chg="add del mod">
          <ac:chgData name="Tom Smy" userId="06091635-06d1-476a-8101-6811f9ec0d5c" providerId="ADAL" clId="{97620E24-7A38-F742-936D-9B3DE5F79402}" dt="2019-11-29T15:54:11.904" v="512" actId="478"/>
          <ac:picMkLst>
            <pc:docMk/>
            <pc:sldMk cId="905191744" sldId="309"/>
            <ac:picMk id="5" creationId="{E4D323DE-CE2A-8247-8585-A68B9C380C78}"/>
          </ac:picMkLst>
        </pc:picChg>
        <pc:picChg chg="add mod">
          <ac:chgData name="Tom Smy" userId="06091635-06d1-476a-8101-6811f9ec0d5c" providerId="ADAL" clId="{97620E24-7A38-F742-936D-9B3DE5F79402}" dt="2019-11-29T15:54:57.368" v="520" actId="1076"/>
          <ac:picMkLst>
            <pc:docMk/>
            <pc:sldMk cId="905191744" sldId="309"/>
            <ac:picMk id="6" creationId="{F3C2D902-F844-FB4A-9CA5-CC7465B2713D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04948-F460-1E41-8BD5-4A8228333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69550D-272A-F34C-8ED1-F117A4765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EED7C9-2153-7D4C-9002-600AFDB69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9E95-EB1A-9241-80C3-2087048AFEC4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126CB-7B74-5846-AD1E-398DB76DD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525D24-8C66-0344-BCC3-7B9E9EC6D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1A5D1-648D-9C4A-B0B8-6F5C6F0D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342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B3BE7-6534-0443-90D7-3C3655028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830552-5C0A-A447-91C1-91ECF0B3D5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72C1F-78EA-4742-A64E-50372261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9E95-EB1A-9241-80C3-2087048AFEC4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BB654-0097-B848-9D04-2DD22789E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7EA0F-7567-B647-A770-4034E4A50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1A5D1-648D-9C4A-B0B8-6F5C6F0D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482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34574D-D500-B847-893D-A27E7C5AB1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C3114-0E9E-DC43-9543-3537FCAA69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123BD-030F-D648-9DB0-D2CAB3908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9E95-EB1A-9241-80C3-2087048AFEC4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65EB4B-7E90-C345-B807-0DD6663F5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4A7387-1B78-0A49-8F66-2ABBCFE05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1A5D1-648D-9C4A-B0B8-6F5C6F0D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719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AEABC-8E84-9643-983A-BB8C3E821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11D7C8-749D-6740-9BB5-490D02928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D83AB-3D0A-0E4C-8139-64AC87208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9E95-EB1A-9241-80C3-2087048AFEC4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911BEA-491A-834F-8366-8A68A614A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F9D06-1A20-5846-8634-ACEFF73E6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1A5D1-648D-9C4A-B0B8-6F5C6F0D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64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A829E-2CCF-4041-AA02-7BDC929A3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CE1C77-9FC2-AE44-B068-63BECAB102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4F778-A9B2-EB4C-AECD-51C637765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9E95-EB1A-9241-80C3-2087048AFEC4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2C4A3F-10E1-034D-8CDF-2F934CEE1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DF9E2A-6493-AF44-BBE9-D0D833649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1A5D1-648D-9C4A-B0B8-6F5C6F0D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791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C3631-B266-4F4D-93B9-3DFF05BDA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43CB20-65EE-794C-8A08-25CC7776F3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154F57-D1D8-144C-8899-E4ED15EBF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8F82DA-84B4-BB48-8423-5A8743747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9E95-EB1A-9241-80C3-2087048AFEC4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F0A243-B7E3-4B48-903B-CEEEA6171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6F7A0-2084-8B47-8797-56E5A7C67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1A5D1-648D-9C4A-B0B8-6F5C6F0D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80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358D8-BA8A-8247-86C3-4318599E9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853B9D-46C1-564B-B1B1-5959D7FEE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83250C-8F9F-2147-9C71-C41D1CD04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3E4225-0204-5247-A988-C0FA9128C2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2E4557-272E-324E-91C0-B5FF58978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27A8D1-8BD0-1D43-9C95-AAE1DAA65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9E95-EB1A-9241-80C3-2087048AFEC4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EA99060-A90D-0241-B387-5566C61D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66AA0F-3EE8-4041-850E-F75FDA357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1A5D1-648D-9C4A-B0B8-6F5C6F0D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70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4A418-1421-194C-AC7B-BD3E84113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00E5C4-E12E-A541-8215-2C5DF8225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9E95-EB1A-9241-80C3-2087048AFEC4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1A23D-4B0D-8E4C-B537-5973703CC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C2CC9-61F7-9A41-8076-901117CC8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1A5D1-648D-9C4A-B0B8-6F5C6F0D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87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AC7DC7-BD77-A843-84A8-8E2E73AD3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9E95-EB1A-9241-80C3-2087048AFEC4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E9756D-C4B4-2E4E-B86A-3D485D0E4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016AE-4A2B-8942-B7C3-6A667D728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1A5D1-648D-9C4A-B0B8-6F5C6F0D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528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05AD3-C952-7A42-A6DD-E8E5E2824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AECA3-AB63-7B4D-B97E-5A94706C4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B73D23-A440-2548-8FC7-2090CC553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61227-1BBF-EE44-B919-ED7AA2557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9E95-EB1A-9241-80C3-2087048AFEC4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48E348-5E12-1242-95B2-61A9C55BB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1E4EE4-2B9C-F149-87D8-C19131AA7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1A5D1-648D-9C4A-B0B8-6F5C6F0D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3267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9B179-2346-DB42-81CE-4F7C480AC2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03857A-3130-7943-BF08-9C57511108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887D91-8F04-6C4F-93D4-3001A2BE56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55710B-619E-9E46-B1C5-017157DE6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59E95-EB1A-9241-80C3-2087048AFEC4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624C60-658E-A24E-A5B1-2A8549A12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35645-9458-0449-97D5-CE278F493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1A5D1-648D-9C4A-B0B8-6F5C6F0D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313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DBE37B-6BB5-EB46-BE9F-7F397A2D4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A5E72-E5C0-FB45-B9DD-A5114F233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A7E0E-8AD0-8E4A-B814-E485F65E1F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59E95-EB1A-9241-80C3-2087048AFEC4}" type="datetimeFigureOut">
              <a:rPr lang="en-US" smtClean="0"/>
              <a:t>11/29/19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A1CBC9-1BB1-CD48-AF76-13174155B1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4B65B7-0877-824F-B01C-B9E4D8A73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1A5D1-648D-9C4A-B0B8-6F5C6F0D13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914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verleaf.com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tjssmy/EcorMatlab/tree/master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DC119-F21D-5A42-A432-9CF2F0344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/>
          </a:bodyPr>
          <a:lstStyle/>
          <a:p>
            <a:r>
              <a:rPr lang="en-US"/>
              <a:t>Matlab plotting and Latex document creation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122E4B1-3E0E-3049-A876-993F185907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59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C9C1C-5911-8845-AB46-309CC8899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6410"/>
          </a:xfrm>
        </p:spPr>
        <p:txBody>
          <a:bodyPr>
            <a:normAutofit/>
          </a:bodyPr>
          <a:lstStyle/>
          <a:p>
            <a:r>
              <a:rPr lang="en-US"/>
              <a:t>Subplots – multiple plots in one figure</a:t>
            </a: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BA78E4B-3060-EA4C-A292-D8A4041F9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1693" y="1161536"/>
            <a:ext cx="7451123" cy="54832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F628B3-6E3A-D64D-AC0C-1B45BF0305AA}"/>
              </a:ext>
            </a:extLst>
          </p:cNvPr>
          <p:cNvSpPr txBox="1"/>
          <p:nvPr/>
        </p:nvSpPr>
        <p:spPr>
          <a:xfrm>
            <a:off x="596462" y="2136338"/>
            <a:ext cx="29003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Command Subplot(</a:t>
            </a:r>
            <a:r>
              <a:rPr lang="en-US" err="1"/>
              <a:t>n,m,c</a:t>
            </a:r>
            <a:r>
              <a:rPr lang="en-US"/>
              <a:t>)</a:t>
            </a:r>
          </a:p>
          <a:p>
            <a:endParaRPr lang="en-US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Creates a matrix of plots (</a:t>
            </a:r>
            <a:r>
              <a:rPr lang="en-US" err="1"/>
              <a:t>nxm</a:t>
            </a:r>
            <a:r>
              <a:rPr lang="en-US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c is the plot number number from left to right top to bottom.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7060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FEA9B-DBBD-434A-BB8D-75E089679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Decoration</a:t>
            </a:r>
          </a:p>
        </p:txBody>
      </p:sp>
      <p:pic>
        <p:nvPicPr>
          <p:cNvPr id="5" name="Picture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E334BCA-2C57-3944-A555-F4B82E071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973" y="434498"/>
            <a:ext cx="7882760" cy="58559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6348FA-63F9-5C49-941F-B43591C7255C}"/>
              </a:ext>
            </a:extLst>
          </p:cNvPr>
          <p:cNvSpPr txBox="1"/>
          <p:nvPr/>
        </p:nvSpPr>
        <p:spPr>
          <a:xfrm>
            <a:off x="662151" y="1977994"/>
            <a:ext cx="287578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Axis labels –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err="1"/>
              <a:t>xlabel</a:t>
            </a:r>
            <a:r>
              <a:rPr lang="en-US" sz="2400"/>
              <a:t>()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err="1"/>
              <a:t>ylabel</a:t>
            </a:r>
            <a:r>
              <a:rPr lang="en-US" sz="2400"/>
              <a:t>()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Titles – title()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/>
              <a:t>Legends – legend()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535362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73D746-166C-0D4C-8E74-B3194C755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54470"/>
          </a:xfrm>
        </p:spPr>
        <p:txBody>
          <a:bodyPr>
            <a:normAutofit fontScale="90000"/>
          </a:bodyPr>
          <a:lstStyle/>
          <a:p>
            <a:r>
              <a:rPr lang="en-US"/>
              <a:t>Control over how it looks</a:t>
            </a:r>
          </a:p>
        </p:txBody>
      </p:sp>
      <p:pic>
        <p:nvPicPr>
          <p:cNvPr id="5" name="Picture 4" descr="A screenshot of text&#10;&#10;Description automatically generated">
            <a:extLst>
              <a:ext uri="{FF2B5EF4-FFF2-40B4-BE49-F238E27FC236}">
                <a16:creationId xmlns:a16="http://schemas.microsoft.com/office/drawing/2014/main" id="{2FF06EF3-444D-124A-8A8F-CCE642881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9643" y="1170252"/>
            <a:ext cx="7198084" cy="53593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601452-A4F8-B542-A82C-221BDAB8E9C4}"/>
              </a:ext>
            </a:extLst>
          </p:cNvPr>
          <p:cNvSpPr txBox="1"/>
          <p:nvPr/>
        </p:nvSpPr>
        <p:spPr>
          <a:xfrm>
            <a:off x="663547" y="1507524"/>
            <a:ext cx="34512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Add plot parameters in function calls: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Line style – ‘—’, ‘-.’,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Color – ‘g’, ’r’, etc.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Point style – ‘*’,’0’,’X’, etc.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Add surf parameters: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err="1"/>
              <a:t>Linestyle</a:t>
            </a:r>
            <a:r>
              <a:rPr lang="en-US"/>
              <a:t> – ‘none’, ‘-’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Colormap </a:t>
            </a:r>
            <a:r>
              <a:rPr lang="en-US" err="1"/>
              <a:t>fct</a:t>
            </a:r>
            <a:r>
              <a:rPr lang="en-US"/>
              <a:t>. -- choose color scheme ‘hot’, etc.</a:t>
            </a:r>
          </a:p>
        </p:txBody>
      </p:sp>
    </p:spTree>
    <p:extLst>
      <p:ext uri="{BB962C8B-B14F-4D97-AF65-F5344CB8AC3E}">
        <p14:creationId xmlns:p14="http://schemas.microsoft.com/office/powerpoint/2010/main" val="2593935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AEE7B-23B1-2C4C-AA1A-8D27D5290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7854"/>
          </a:xfrm>
        </p:spPr>
        <p:txBody>
          <a:bodyPr/>
          <a:lstStyle/>
          <a:p>
            <a:r>
              <a:rPr lang="en-US"/>
              <a:t>Generating images for documents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9ED8B-5DE7-FF41-8B49-4422935DC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9501"/>
            <a:ext cx="10515600" cy="4351338"/>
          </a:xfrm>
        </p:spPr>
        <p:txBody>
          <a:bodyPr/>
          <a:lstStyle/>
          <a:p>
            <a:r>
              <a:rPr lang="en-US"/>
              <a:t>Can save figures in </a:t>
            </a:r>
            <a:r>
              <a:rPr lang="en-US" err="1"/>
              <a:t>matlab</a:t>
            </a:r>
            <a:r>
              <a:rPr lang="en-US"/>
              <a:t> .fig format</a:t>
            </a:r>
          </a:p>
          <a:p>
            <a:r>
              <a:rPr lang="en-US"/>
              <a:t>Can edit using IDE</a:t>
            </a:r>
          </a:p>
          <a:p>
            <a:r>
              <a:rPr lang="en-US"/>
              <a:t>Export in many formats – </a:t>
            </a:r>
            <a:r>
              <a:rPr lang="en-US" err="1"/>
              <a:t>png</a:t>
            </a:r>
            <a:r>
              <a:rPr lang="en-US"/>
              <a:t>, jpeg, pdf, eps, etc.</a:t>
            </a:r>
          </a:p>
          <a:p>
            <a:r>
              <a:rPr lang="en-US"/>
              <a:t>In general vector graphics pdf, eps is better, but …</a:t>
            </a:r>
          </a:p>
          <a:p>
            <a:pPr lvl="1"/>
            <a:r>
              <a:rPr lang="en-US"/>
              <a:t>Some issues (at least for me) with bounding box and cropping for pdf</a:t>
            </a:r>
          </a:p>
          <a:p>
            <a:r>
              <a:rPr lang="en-US"/>
              <a:t>Can be scripted into program i.e. save all figures and generate </a:t>
            </a:r>
            <a:r>
              <a:rPr lang="en-US" err="1"/>
              <a:t>png’s</a:t>
            </a:r>
            <a:r>
              <a:rPr lang="en-US"/>
              <a:t>. </a:t>
            </a:r>
          </a:p>
          <a:p>
            <a:r>
              <a:rPr lang="en-US"/>
              <a:t>In general script as much as possible to save time.</a:t>
            </a:r>
          </a:p>
        </p:txBody>
      </p:sp>
    </p:spTree>
    <p:extLst>
      <p:ext uri="{BB962C8B-B14F-4D97-AF65-F5344CB8AC3E}">
        <p14:creationId xmlns:p14="http://schemas.microsoft.com/office/powerpoint/2010/main" val="1766405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EE3942-38DB-B44E-BD5E-50E3F1BC42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Latex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53D6CDA-0777-CC45-8CD4-D659305044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And documents</a:t>
            </a:r>
          </a:p>
        </p:txBody>
      </p:sp>
    </p:spTree>
    <p:extLst>
      <p:ext uri="{BB962C8B-B14F-4D97-AF65-F5344CB8AC3E}">
        <p14:creationId xmlns:p14="http://schemas.microsoft.com/office/powerpoint/2010/main" val="1023176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029E1-489E-4041-948F-67EFF0F38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Latex and how you should create scientific documents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6CF1C-8B2D-1147-A9D8-A720BFC73C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3818" y="1805746"/>
            <a:ext cx="9478617" cy="4351338"/>
          </a:xfrm>
        </p:spPr>
        <p:txBody>
          <a:bodyPr/>
          <a:lstStyle/>
          <a:p>
            <a:r>
              <a:rPr lang="en-US" altLang="en-US">
                <a:latin typeface="ArialUnicodeMS" panose="020B0604020202020204" pitchFamily="34" charset="-128"/>
                <a:sym typeface="ArialUnicodeMS" panose="020B0604020202020204" pitchFamily="34" charset="-128"/>
              </a:rPr>
              <a:t>Creating complex and compatible documents with references and correct styling is cumbersome with Word</a:t>
            </a:r>
          </a:p>
          <a:p>
            <a:r>
              <a:rPr lang="en-US">
                <a:latin typeface="ArialUnicodeMS" panose="020B0604020202020204" pitchFamily="34" charset="-128"/>
                <a:sym typeface="ArialUnicodeMS" panose="020B0604020202020204" pitchFamily="34" charset="-128"/>
              </a:rPr>
              <a:t>Latex is built on </a:t>
            </a:r>
            <a:r>
              <a:rPr lang="en-US" err="1">
                <a:latin typeface="ArialUnicodeMS" panose="020B0604020202020204" pitchFamily="34" charset="-128"/>
                <a:sym typeface="ArialUnicodeMS" panose="020B0604020202020204" pitchFamily="34" charset="-128"/>
              </a:rPr>
              <a:t>tex</a:t>
            </a:r>
            <a:r>
              <a:rPr lang="en-US">
                <a:latin typeface="ArialUnicodeMS" panose="020B0604020202020204" pitchFamily="34" charset="-128"/>
                <a:sym typeface="ArialUnicodeMS" panose="020B0604020202020204" pitchFamily="34" charset="-128"/>
              </a:rPr>
              <a:t> (a very low level page description language)</a:t>
            </a:r>
          </a:p>
          <a:p>
            <a:r>
              <a:rPr lang="en-US">
                <a:latin typeface="ArialUnicodeMS" panose="020B0604020202020204" pitchFamily="34" charset="-128"/>
                <a:sym typeface="ArialUnicodeMS" panose="020B0604020202020204" pitchFamily="34" charset="-128"/>
              </a:rPr>
              <a:t>Intended for typesetting books and articles</a:t>
            </a:r>
          </a:p>
          <a:p>
            <a:r>
              <a:rPr lang="en-US">
                <a:latin typeface="ArialUnicodeMS" panose="020B0604020202020204" pitchFamily="34" charset="-128"/>
                <a:sym typeface="ArialUnicodeMS" panose="020B0604020202020204" pitchFamily="34" charset="-128"/>
              </a:rPr>
              <a:t>Very nice looking</a:t>
            </a:r>
          </a:p>
          <a:p>
            <a:r>
              <a:rPr lang="en-US">
                <a:latin typeface="ArialUnicodeMS" panose="020B0604020202020204" pitchFamily="34" charset="-128"/>
                <a:sym typeface="ArialUnicodeMS" panose="020B0604020202020204" pitchFamily="34" charset="-128"/>
              </a:rPr>
              <a:t>Optimized for scientific and engineering </a:t>
            </a:r>
          </a:p>
          <a:p>
            <a:r>
              <a:rPr lang="en-US">
                <a:latin typeface="ArialUnicodeMS" panose="020B0604020202020204" pitchFamily="34" charset="-128"/>
                <a:sym typeface="ArialUnicodeMS" panose="020B0604020202020204" pitchFamily="34" charset="-128"/>
              </a:rPr>
              <a:t>Free source</a:t>
            </a:r>
          </a:p>
          <a:p>
            <a:r>
              <a:rPr lang="en-US">
                <a:latin typeface="ArialUnicodeMS" panose="020B0604020202020204" pitchFamily="34" charset="-128"/>
                <a:sym typeface="ArialUnicodeMS" panose="020B0604020202020204" pitchFamily="34" charset="-128"/>
              </a:rPr>
              <a:t>Cross platform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288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:a16="http://schemas.microsoft.com/office/drawing/2014/main" id="{47397DCA-67AE-5543-BE8D-7D84A14CEA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66530" y="148590"/>
            <a:ext cx="10793896" cy="1543693"/>
          </a:xfrm>
        </p:spPr>
        <p:txBody>
          <a:bodyPr/>
          <a:lstStyle/>
          <a:p>
            <a:pPr eaLnBrk="1"/>
            <a:r>
              <a:rPr lang="en-US" altLang="en-US" sz="3240" dirty="0">
                <a:latin typeface="ArialUnicodeMS" panose="020B0604020202020204" pitchFamily="34" charset="-128"/>
                <a:sym typeface="ArialUnicodeMS" panose="020B0604020202020204" pitchFamily="34" charset="-128"/>
              </a:rPr>
              <a:t>There exist alternatives to Word, one example is LaTeX - a typesetting language similar to HTML</a:t>
            </a:r>
            <a:endParaRPr lang="en-US" altLang="en-US" dirty="0"/>
          </a:p>
        </p:txBody>
      </p:sp>
      <p:pic>
        <p:nvPicPr>
          <p:cNvPr id="8195" name="Picture 2">
            <a:extLst>
              <a:ext uri="{FF2B5EF4-FFF2-40B4-BE49-F238E27FC236}">
                <a16:creationId xmlns:a16="http://schemas.microsoft.com/office/drawing/2014/main" id="{D2A13BEB-847E-3242-9C74-4ED7F8E38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961" y="1536397"/>
            <a:ext cx="3274014" cy="410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>
            <a:extLst>
              <a:ext uri="{FF2B5EF4-FFF2-40B4-BE49-F238E27FC236}">
                <a16:creationId xmlns:a16="http://schemas.microsoft.com/office/drawing/2014/main" id="{2DC4FE16-F897-6A46-9D9B-BE55271E8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322" y="1429979"/>
            <a:ext cx="3326137" cy="432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>
            <a:extLst>
              <a:ext uri="{FF2B5EF4-FFF2-40B4-BE49-F238E27FC236}">
                <a16:creationId xmlns:a16="http://schemas.microsoft.com/office/drawing/2014/main" id="{D3AD0048-C3FA-2F40-AE23-9459022DF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99" y="1692283"/>
            <a:ext cx="2967663" cy="4108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Line 5">
            <a:extLst>
              <a:ext uri="{FF2B5EF4-FFF2-40B4-BE49-F238E27FC236}">
                <a16:creationId xmlns:a16="http://schemas.microsoft.com/office/drawing/2014/main" id="{DA4EA6BA-E32F-CC4A-B1A0-D0930E6921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47816" y="3590618"/>
            <a:ext cx="675512" cy="14691"/>
          </a:xfrm>
          <a:prstGeom prst="line">
            <a:avLst/>
          </a:prstGeom>
          <a:noFill/>
          <a:ln w="76200">
            <a:solidFill>
              <a:srgbClr val="535353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 sz="1620"/>
          </a:p>
        </p:txBody>
      </p:sp>
      <p:sp>
        <p:nvSpPr>
          <p:cNvPr id="8199" name="Line 6">
            <a:extLst>
              <a:ext uri="{FF2B5EF4-FFF2-40B4-BE49-F238E27FC236}">
                <a16:creationId xmlns:a16="http://schemas.microsoft.com/office/drawing/2014/main" id="{92208F87-B8E1-234B-B146-438FF4AA893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43839" y="3590617"/>
            <a:ext cx="660635" cy="14691"/>
          </a:xfrm>
          <a:prstGeom prst="line">
            <a:avLst/>
          </a:prstGeom>
          <a:noFill/>
          <a:ln w="76200">
            <a:solidFill>
              <a:srgbClr val="535353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 sz="162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64939C6-7B7D-A148-92C0-04538AE5F0DF}"/>
              </a:ext>
            </a:extLst>
          </p:cNvPr>
          <p:cNvSpPr txBox="1"/>
          <p:nvPr/>
        </p:nvSpPr>
        <p:spPr>
          <a:xfrm>
            <a:off x="4028511" y="5938345"/>
            <a:ext cx="41349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Document Style sets the format</a:t>
            </a:r>
          </a:p>
        </p:txBody>
      </p:sp>
    </p:spTree>
    <p:extLst>
      <p:ext uri="{BB962C8B-B14F-4D97-AF65-F5344CB8AC3E}">
        <p14:creationId xmlns:p14="http://schemas.microsoft.com/office/powerpoint/2010/main" val="3530350603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>
            <a:extLst>
              <a:ext uri="{FF2B5EF4-FFF2-40B4-BE49-F238E27FC236}">
                <a16:creationId xmlns:a16="http://schemas.microsoft.com/office/drawing/2014/main" id="{BF1B220B-ED31-4246-B1DC-330DC86A96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5440" y="-171450"/>
            <a:ext cx="8949690" cy="1703070"/>
          </a:xfrm>
        </p:spPr>
        <p:txBody>
          <a:bodyPr/>
          <a:lstStyle/>
          <a:p>
            <a:pPr eaLnBrk="1"/>
            <a:r>
              <a:rPr lang="en-US" altLang="en-US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LaTeX can be used for papers, labs, word documents, assignments, presentations</a:t>
            </a:r>
            <a:endParaRPr lang="en-US" altLang="en-US"/>
          </a:p>
        </p:txBody>
      </p:sp>
      <p:pic>
        <p:nvPicPr>
          <p:cNvPr id="9219" name="Picture 2">
            <a:extLst>
              <a:ext uri="{FF2B5EF4-FFF2-40B4-BE49-F238E27FC236}">
                <a16:creationId xmlns:a16="http://schemas.microsoft.com/office/drawing/2014/main" id="{0A79FEE6-CF95-3B4D-BC06-4D5012FF5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052" y="2987567"/>
            <a:ext cx="2473985" cy="2958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3">
            <a:extLst>
              <a:ext uri="{FF2B5EF4-FFF2-40B4-BE49-F238E27FC236}">
                <a16:creationId xmlns:a16="http://schemas.microsoft.com/office/drawing/2014/main" id="{E6C8C422-E3C3-6A42-8D8D-0B7176D3C7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40" y="1389322"/>
            <a:ext cx="3030046" cy="4079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>
            <a:extLst>
              <a:ext uri="{FF2B5EF4-FFF2-40B4-BE49-F238E27FC236}">
                <a16:creationId xmlns:a16="http://schemas.microsoft.com/office/drawing/2014/main" id="{714AF253-E870-1340-BA3F-59821D064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996" y="1273469"/>
            <a:ext cx="3418998" cy="446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5">
            <a:extLst>
              <a:ext uri="{FF2B5EF4-FFF2-40B4-BE49-F238E27FC236}">
                <a16:creationId xmlns:a16="http://schemas.microsoft.com/office/drawing/2014/main" id="{E517D0AE-282F-9E42-89C2-21BE626C05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950" y="4660458"/>
            <a:ext cx="3819049" cy="1931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03870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>
            <a:extLst>
              <a:ext uri="{FF2B5EF4-FFF2-40B4-BE49-F238E27FC236}">
                <a16:creationId xmlns:a16="http://schemas.microsoft.com/office/drawing/2014/main" id="{DC522456-318E-1848-962C-23C5B03BF2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21155" y="354330"/>
            <a:ext cx="8949690" cy="974035"/>
          </a:xfrm>
        </p:spPr>
        <p:txBody>
          <a:bodyPr>
            <a:normAutofit fontScale="90000"/>
          </a:bodyPr>
          <a:lstStyle/>
          <a:p>
            <a:pPr eaLnBrk="1"/>
            <a:r>
              <a:rPr lang="en-US" altLang="en-US" sz="3240" dirty="0">
                <a:latin typeface="ArialUnicodeMS" panose="020B0604020202020204" pitchFamily="34" charset="-128"/>
                <a:sym typeface="ArialUnicodeMS" panose="020B0604020202020204" pitchFamily="34" charset="-128"/>
              </a:rPr>
              <a:t>LaTeX is written in code similar to HTML, then compiled like a </a:t>
            </a:r>
            <a:r>
              <a:rPr lang="ja-JP" altLang="en-US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‘</a:t>
            </a:r>
            <a:r>
              <a:rPr lang="en-US" altLang="ja-JP" sz="3240" dirty="0">
                <a:latin typeface="ArialUnicodeMS" panose="020B0604020202020204" pitchFamily="34" charset="-128"/>
                <a:sym typeface="ArialUnicodeMS" panose="020B0604020202020204" pitchFamily="34" charset="-128"/>
              </a:rPr>
              <a:t>C</a:t>
            </a:r>
            <a:r>
              <a:rPr lang="ja-JP" altLang="en-US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’</a:t>
            </a:r>
            <a:r>
              <a:rPr lang="en-US" altLang="ja-JP" sz="3240" dirty="0">
                <a:latin typeface="ArialUnicodeMS" panose="020B0604020202020204" pitchFamily="34" charset="-128"/>
                <a:sym typeface="ArialUnicodeMS" panose="020B0604020202020204" pitchFamily="34" charset="-128"/>
              </a:rPr>
              <a:t> or Python program into pdf</a:t>
            </a:r>
            <a:endParaRPr lang="en-US" altLang="en-US" dirty="0"/>
          </a:p>
        </p:txBody>
      </p:sp>
      <p:sp>
        <p:nvSpPr>
          <p:cNvPr id="10243" name="AutoShape 2">
            <a:extLst>
              <a:ext uri="{FF2B5EF4-FFF2-40B4-BE49-F238E27FC236}">
                <a16:creationId xmlns:a16="http://schemas.microsoft.com/office/drawing/2014/main" id="{B284B0F2-7424-0E42-8E18-D79363F403DA}"/>
              </a:ext>
            </a:extLst>
          </p:cNvPr>
          <p:cNvSpPr>
            <a:spLocks/>
          </p:cNvSpPr>
          <p:nvPr/>
        </p:nvSpPr>
        <p:spPr bwMode="auto">
          <a:xfrm>
            <a:off x="1918335" y="1856878"/>
            <a:ext cx="2548890" cy="4389120"/>
          </a:xfrm>
          <a:custGeom>
            <a:avLst/>
            <a:gdLst>
              <a:gd name="T0" fmla="*/ 185666445 w 21600"/>
              <a:gd name="T1" fmla="*/ 550536533 h 21600"/>
              <a:gd name="T2" fmla="*/ 185666445 w 21600"/>
              <a:gd name="T3" fmla="*/ 550536533 h 21600"/>
              <a:gd name="T4" fmla="*/ 185666445 w 21600"/>
              <a:gd name="T5" fmla="*/ 550536533 h 21600"/>
              <a:gd name="T6" fmla="*/ 185666445 w 21600"/>
              <a:gd name="T7" fmla="*/ 550536533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ctr"/>
          <a:lstStyle/>
          <a:p>
            <a:pPr eaLnBrk="1"/>
            <a:r>
              <a:rPr lang="en-US" altLang="en-US" sz="1080">
                <a:latin typeface="Courier" pitchFamily="2" charset="0"/>
                <a:sym typeface="Courier" pitchFamily="2" charset="0"/>
              </a:rPr>
              <a:t>\</a:t>
            </a:r>
            <a:r>
              <a:rPr lang="en-US" altLang="en-US" sz="1080" err="1">
                <a:latin typeface="Courier" pitchFamily="2" charset="0"/>
                <a:sym typeface="Courier" pitchFamily="2" charset="0"/>
              </a:rPr>
              <a:t>documentclass</a:t>
            </a:r>
            <a:r>
              <a:rPr lang="en-US" altLang="en-US" sz="1080">
                <a:latin typeface="Courier" pitchFamily="2" charset="0"/>
                <a:sym typeface="Courier" pitchFamily="2" charset="0"/>
              </a:rPr>
              <a:t>[12pt]{article}%</a:t>
            </a:r>
          </a:p>
          <a:p>
            <a:pPr eaLnBrk="1"/>
            <a:r>
              <a:rPr lang="en-US" altLang="en-US" sz="1080">
                <a:latin typeface="Courier" pitchFamily="2" charset="0"/>
                <a:sym typeface="Courier" pitchFamily="2" charset="0"/>
              </a:rPr>
              <a:t>\</a:t>
            </a:r>
            <a:r>
              <a:rPr lang="en-US" altLang="en-US" sz="1080" err="1">
                <a:latin typeface="Courier" pitchFamily="2" charset="0"/>
                <a:sym typeface="Courier" pitchFamily="2" charset="0"/>
              </a:rPr>
              <a:t>usepackage</a:t>
            </a:r>
            <a:r>
              <a:rPr lang="en-US" altLang="en-US" sz="1080">
                <a:latin typeface="Courier" pitchFamily="2" charset="0"/>
                <a:sym typeface="Courier" pitchFamily="2" charset="0"/>
              </a:rPr>
              <a:t>{</a:t>
            </a:r>
            <a:r>
              <a:rPr lang="en-US" altLang="en-US" sz="1080" err="1">
                <a:latin typeface="Courier" pitchFamily="2" charset="0"/>
                <a:sym typeface="Courier" pitchFamily="2" charset="0"/>
              </a:rPr>
              <a:t>amsmath</a:t>
            </a:r>
            <a:r>
              <a:rPr lang="en-US" altLang="en-US" sz="1080">
                <a:latin typeface="Courier" pitchFamily="2" charset="0"/>
                <a:sym typeface="Courier" pitchFamily="2" charset="0"/>
              </a:rPr>
              <a:t>}%</a:t>
            </a:r>
          </a:p>
          <a:p>
            <a:pPr eaLnBrk="1"/>
            <a:r>
              <a:rPr lang="en-US" altLang="en-US" sz="1080">
                <a:latin typeface="Courier" pitchFamily="2" charset="0"/>
                <a:sym typeface="Courier" pitchFamily="2" charset="0"/>
              </a:rPr>
              <a:t>\</a:t>
            </a:r>
            <a:r>
              <a:rPr lang="en-US" altLang="en-US" sz="1080" err="1">
                <a:latin typeface="Courier" pitchFamily="2" charset="0"/>
                <a:sym typeface="Courier" pitchFamily="2" charset="0"/>
              </a:rPr>
              <a:t>usepackage</a:t>
            </a:r>
            <a:r>
              <a:rPr lang="en-US" altLang="en-US" sz="1080">
                <a:latin typeface="Courier" pitchFamily="2" charset="0"/>
                <a:sym typeface="Courier" pitchFamily="2" charset="0"/>
              </a:rPr>
              <a:t>{</a:t>
            </a:r>
            <a:r>
              <a:rPr lang="en-US" altLang="en-US" sz="1080" err="1">
                <a:latin typeface="Courier" pitchFamily="2" charset="0"/>
                <a:sym typeface="Courier" pitchFamily="2" charset="0"/>
              </a:rPr>
              <a:t>amsfonts</a:t>
            </a:r>
            <a:r>
              <a:rPr lang="en-US" altLang="en-US" sz="1080">
                <a:latin typeface="Courier" pitchFamily="2" charset="0"/>
                <a:sym typeface="Courier" pitchFamily="2" charset="0"/>
              </a:rPr>
              <a:t>}%</a:t>
            </a:r>
          </a:p>
          <a:p>
            <a:pPr eaLnBrk="1"/>
            <a:r>
              <a:rPr lang="en-US" altLang="en-US" sz="1080">
                <a:latin typeface="Courier" pitchFamily="2" charset="0"/>
                <a:sym typeface="Courier" pitchFamily="2" charset="0"/>
              </a:rPr>
              <a:t>\</a:t>
            </a:r>
            <a:r>
              <a:rPr lang="en-US" altLang="en-US" sz="1080" err="1">
                <a:latin typeface="Courier" pitchFamily="2" charset="0"/>
                <a:sym typeface="Courier" pitchFamily="2" charset="0"/>
              </a:rPr>
              <a:t>usepackage</a:t>
            </a:r>
            <a:r>
              <a:rPr lang="en-US" altLang="en-US" sz="1080">
                <a:latin typeface="Courier" pitchFamily="2" charset="0"/>
                <a:sym typeface="Courier" pitchFamily="2" charset="0"/>
              </a:rPr>
              <a:t>{</a:t>
            </a:r>
            <a:r>
              <a:rPr lang="en-US" altLang="en-US" sz="1080" err="1">
                <a:latin typeface="Courier" pitchFamily="2" charset="0"/>
                <a:sym typeface="Courier" pitchFamily="2" charset="0"/>
              </a:rPr>
              <a:t>amssymb</a:t>
            </a:r>
            <a:r>
              <a:rPr lang="en-US" altLang="en-US" sz="1080">
                <a:latin typeface="Courier" pitchFamily="2" charset="0"/>
                <a:sym typeface="Courier" pitchFamily="2" charset="0"/>
              </a:rPr>
              <a:t>}%</a:t>
            </a:r>
          </a:p>
          <a:p>
            <a:pPr eaLnBrk="1"/>
            <a:r>
              <a:rPr lang="en-US" altLang="en-US" sz="1080">
                <a:latin typeface="Courier" pitchFamily="2" charset="0"/>
                <a:sym typeface="Courier" pitchFamily="2" charset="0"/>
              </a:rPr>
              <a:t>\</a:t>
            </a:r>
            <a:r>
              <a:rPr lang="en-US" altLang="en-US" sz="1080" err="1">
                <a:latin typeface="Courier" pitchFamily="2" charset="0"/>
                <a:sym typeface="Courier" pitchFamily="2" charset="0"/>
              </a:rPr>
              <a:t>usepackage</a:t>
            </a:r>
            <a:r>
              <a:rPr lang="en-US" altLang="en-US" sz="1080">
                <a:latin typeface="Courier" pitchFamily="2" charset="0"/>
                <a:sym typeface="Courier" pitchFamily="2" charset="0"/>
              </a:rPr>
              <a:t>{</a:t>
            </a:r>
            <a:r>
              <a:rPr lang="en-US" altLang="en-US" sz="1080" err="1">
                <a:latin typeface="Courier" pitchFamily="2" charset="0"/>
                <a:sym typeface="Courier" pitchFamily="2" charset="0"/>
              </a:rPr>
              <a:t>graphicx</a:t>
            </a:r>
            <a:r>
              <a:rPr lang="en-US" altLang="en-US" sz="1080">
                <a:latin typeface="Courier" pitchFamily="2" charset="0"/>
                <a:sym typeface="Courier" pitchFamily="2" charset="0"/>
              </a:rPr>
              <a:t>}</a:t>
            </a:r>
          </a:p>
          <a:p>
            <a:pPr eaLnBrk="1"/>
            <a:r>
              <a:rPr lang="en-US" altLang="en-US" sz="1080">
                <a:latin typeface="Courier" pitchFamily="2" charset="0"/>
                <a:sym typeface="Courier" pitchFamily="2" charset="0"/>
              </a:rPr>
              <a:t>\</a:t>
            </a:r>
            <a:r>
              <a:rPr lang="en-US" altLang="en-US" sz="1080" err="1">
                <a:latin typeface="Courier" pitchFamily="2" charset="0"/>
                <a:sym typeface="Courier" pitchFamily="2" charset="0"/>
              </a:rPr>
              <a:t>usepackage</a:t>
            </a:r>
            <a:r>
              <a:rPr lang="en-US" altLang="en-US" sz="1080">
                <a:latin typeface="Courier" pitchFamily="2" charset="0"/>
                <a:sym typeface="Courier" pitchFamily="2" charset="0"/>
              </a:rPr>
              <a:t>{</a:t>
            </a:r>
            <a:r>
              <a:rPr lang="en-US" altLang="en-US" sz="1080" err="1">
                <a:latin typeface="Courier" pitchFamily="2" charset="0"/>
                <a:sym typeface="Courier" pitchFamily="2" charset="0"/>
              </a:rPr>
              <a:t>setspace</a:t>
            </a:r>
            <a:r>
              <a:rPr lang="en-US" altLang="en-US" sz="1080">
                <a:latin typeface="Courier" pitchFamily="2" charset="0"/>
                <a:sym typeface="Courier" pitchFamily="2" charset="0"/>
              </a:rPr>
              <a:t>}</a:t>
            </a:r>
          </a:p>
          <a:p>
            <a:pPr eaLnBrk="1"/>
            <a:r>
              <a:rPr lang="en-US" altLang="en-US" sz="1080">
                <a:latin typeface="Courier" pitchFamily="2" charset="0"/>
                <a:sym typeface="Courier" pitchFamily="2" charset="0"/>
              </a:rPr>
              <a:t>\</a:t>
            </a:r>
            <a:r>
              <a:rPr lang="en-US" altLang="en-US" sz="1080" err="1">
                <a:latin typeface="Courier" pitchFamily="2" charset="0"/>
                <a:sym typeface="Courier" pitchFamily="2" charset="0"/>
              </a:rPr>
              <a:t>usepackage</a:t>
            </a:r>
            <a:r>
              <a:rPr lang="en-US" altLang="en-US" sz="1080">
                <a:latin typeface="Courier" pitchFamily="2" charset="0"/>
                <a:sym typeface="Courier" pitchFamily="2" charset="0"/>
              </a:rPr>
              <a:t>{cite}</a:t>
            </a:r>
          </a:p>
          <a:p>
            <a:pPr eaLnBrk="1"/>
            <a:r>
              <a:rPr lang="en-US" altLang="en-US" sz="1080">
                <a:latin typeface="Courier" pitchFamily="2" charset="0"/>
                <a:sym typeface="Courier" pitchFamily="2" charset="0"/>
              </a:rPr>
              <a:t>\</a:t>
            </a:r>
            <a:r>
              <a:rPr lang="en-US" altLang="en-US" sz="1080" err="1">
                <a:latin typeface="Courier" pitchFamily="2" charset="0"/>
                <a:sym typeface="Courier" pitchFamily="2" charset="0"/>
              </a:rPr>
              <a:t>usepackage</a:t>
            </a:r>
            <a:r>
              <a:rPr lang="en-US" altLang="en-US" sz="1080">
                <a:latin typeface="Courier" pitchFamily="2" charset="0"/>
                <a:sym typeface="Courier" pitchFamily="2" charset="0"/>
              </a:rPr>
              <a:t>{</a:t>
            </a:r>
            <a:r>
              <a:rPr lang="en-US" altLang="en-US" sz="1080" err="1">
                <a:latin typeface="Courier" pitchFamily="2" charset="0"/>
                <a:sym typeface="Courier" pitchFamily="2" charset="0"/>
              </a:rPr>
              <a:t>hyperref</a:t>
            </a:r>
            <a:r>
              <a:rPr lang="en-US" altLang="en-US" sz="1080">
                <a:latin typeface="Courier" pitchFamily="2" charset="0"/>
                <a:sym typeface="Courier" pitchFamily="2" charset="0"/>
              </a:rPr>
              <a:t>}</a:t>
            </a:r>
          </a:p>
          <a:p>
            <a:pPr eaLnBrk="1"/>
            <a:r>
              <a:rPr lang="en-US" altLang="en-US" sz="1080">
                <a:latin typeface="Courier" pitchFamily="2" charset="0"/>
                <a:sym typeface="Courier" pitchFamily="2" charset="0"/>
              </a:rPr>
              <a:t>%-------------------------------------------</a:t>
            </a:r>
          </a:p>
          <a:p>
            <a:pPr eaLnBrk="1"/>
            <a:endParaRPr lang="en-US" altLang="en-US" sz="1080">
              <a:latin typeface="Courier" pitchFamily="2" charset="0"/>
              <a:sym typeface="Courier" pitchFamily="2" charset="0"/>
            </a:endParaRPr>
          </a:p>
          <a:p>
            <a:pPr eaLnBrk="1"/>
            <a:r>
              <a:rPr lang="en-US" altLang="en-US" sz="1080">
                <a:latin typeface="Courier" pitchFamily="2" charset="0"/>
                <a:sym typeface="Courier" pitchFamily="2" charset="0"/>
              </a:rPr>
              <a:t>\begin{document}</a:t>
            </a:r>
          </a:p>
          <a:p>
            <a:pPr eaLnBrk="1"/>
            <a:endParaRPr lang="en-US" altLang="en-US" sz="1080">
              <a:latin typeface="Courier" pitchFamily="2" charset="0"/>
              <a:sym typeface="Courier" pitchFamily="2" charset="0"/>
            </a:endParaRPr>
          </a:p>
          <a:p>
            <a:pPr eaLnBrk="1"/>
            <a:r>
              <a:rPr lang="en-US" altLang="en-US" sz="1080">
                <a:latin typeface="Courier" pitchFamily="2" charset="0"/>
                <a:sym typeface="Courier" pitchFamily="2" charset="0"/>
              </a:rPr>
              <a:t>\title{}</a:t>
            </a:r>
          </a:p>
          <a:p>
            <a:pPr eaLnBrk="1"/>
            <a:r>
              <a:rPr lang="en-US" altLang="en-US" sz="1080">
                <a:latin typeface="Courier" pitchFamily="2" charset="0"/>
                <a:sym typeface="Courier" pitchFamily="2" charset="0"/>
              </a:rPr>
              <a:t>\author{Dan</a:t>
            </a:r>
          </a:p>
          <a:p>
            <a:pPr eaLnBrk="1"/>
            <a:r>
              <a:rPr lang="en-US" altLang="en-US" sz="1080">
                <a:latin typeface="Courier" pitchFamily="2" charset="0"/>
                <a:sym typeface="Courier" pitchFamily="2" charset="0"/>
              </a:rPr>
              <a:t>\\ \</a:t>
            </a:r>
            <a:r>
              <a:rPr lang="en-US" altLang="en-US" sz="1080" err="1">
                <a:latin typeface="Courier" pitchFamily="2" charset="0"/>
                <a:sym typeface="Courier" pitchFamily="2" charset="0"/>
              </a:rPr>
              <a:t>emph</a:t>
            </a:r>
            <a:r>
              <a:rPr lang="en-US" altLang="en-US" sz="1080">
                <a:latin typeface="Courier" pitchFamily="2" charset="0"/>
                <a:sym typeface="Courier" pitchFamily="2" charset="0"/>
              </a:rPr>
              <a:t>{with} }</a:t>
            </a:r>
          </a:p>
          <a:p>
            <a:pPr eaLnBrk="1"/>
            <a:r>
              <a:rPr lang="en-US" altLang="en-US" sz="1080">
                <a:latin typeface="Courier" pitchFamily="2" charset="0"/>
                <a:sym typeface="Courier" pitchFamily="2" charset="0"/>
              </a:rPr>
              <a:t>\date{\today}</a:t>
            </a:r>
          </a:p>
          <a:p>
            <a:pPr eaLnBrk="1"/>
            <a:r>
              <a:rPr lang="en-US" altLang="en-US" sz="1080">
                <a:latin typeface="Courier" pitchFamily="2" charset="0"/>
                <a:sym typeface="Courier" pitchFamily="2" charset="0"/>
              </a:rPr>
              <a:t>\</a:t>
            </a:r>
            <a:r>
              <a:rPr lang="en-US" altLang="en-US" sz="1080" err="1">
                <a:latin typeface="Courier" pitchFamily="2" charset="0"/>
                <a:sym typeface="Courier" pitchFamily="2" charset="0"/>
              </a:rPr>
              <a:t>maketitle</a:t>
            </a:r>
            <a:endParaRPr lang="en-US" altLang="en-US" sz="1080">
              <a:latin typeface="Courier" pitchFamily="2" charset="0"/>
              <a:sym typeface="Courier" pitchFamily="2" charset="0"/>
            </a:endParaRPr>
          </a:p>
          <a:p>
            <a:pPr eaLnBrk="1"/>
            <a:endParaRPr lang="en-US" altLang="en-US" sz="1080">
              <a:latin typeface="Courier" pitchFamily="2" charset="0"/>
              <a:sym typeface="Courier" pitchFamily="2" charset="0"/>
            </a:endParaRPr>
          </a:p>
          <a:p>
            <a:pPr eaLnBrk="1"/>
            <a:r>
              <a:rPr lang="en-US" altLang="en-US" sz="1080">
                <a:latin typeface="Courier" pitchFamily="2" charset="0"/>
                <a:sym typeface="Courier" pitchFamily="2" charset="0"/>
              </a:rPr>
              <a:t>\</a:t>
            </a:r>
            <a:r>
              <a:rPr lang="en-US" altLang="en-US" sz="1080" err="1">
                <a:latin typeface="Courier" pitchFamily="2" charset="0"/>
                <a:sym typeface="Courier" pitchFamily="2" charset="0"/>
              </a:rPr>
              <a:t>singlespacing</a:t>
            </a:r>
            <a:endParaRPr lang="en-US" altLang="en-US" sz="1080">
              <a:latin typeface="Courier" pitchFamily="2" charset="0"/>
              <a:sym typeface="Courier" pitchFamily="2" charset="0"/>
            </a:endParaRPr>
          </a:p>
          <a:p>
            <a:pPr eaLnBrk="1"/>
            <a:endParaRPr lang="en-US" altLang="en-US" sz="1080">
              <a:latin typeface="Courier" pitchFamily="2" charset="0"/>
              <a:sym typeface="Courier" pitchFamily="2" charset="0"/>
            </a:endParaRPr>
          </a:p>
          <a:p>
            <a:pPr eaLnBrk="1"/>
            <a:r>
              <a:rPr lang="en-US" altLang="en-US" sz="1080">
                <a:latin typeface="Courier" pitchFamily="2" charset="0"/>
                <a:sym typeface="Courier" pitchFamily="2" charset="0"/>
              </a:rPr>
              <a:t>\begin{abstract}</a:t>
            </a:r>
          </a:p>
          <a:p>
            <a:pPr eaLnBrk="1"/>
            <a:r>
              <a:rPr lang="en-US" altLang="en-US" sz="1080">
                <a:latin typeface="Courier" pitchFamily="2" charset="0"/>
                <a:sym typeface="Courier" pitchFamily="2" charset="0"/>
              </a:rPr>
              <a:t>\end{abstract}</a:t>
            </a:r>
          </a:p>
          <a:p>
            <a:pPr eaLnBrk="1"/>
            <a:endParaRPr lang="en-US" altLang="en-US" sz="1080">
              <a:latin typeface="Courier" pitchFamily="2" charset="0"/>
              <a:sym typeface="Courier" pitchFamily="2" charset="0"/>
            </a:endParaRPr>
          </a:p>
          <a:p>
            <a:pPr eaLnBrk="1"/>
            <a:r>
              <a:rPr lang="en-US" altLang="en-US" sz="1080">
                <a:latin typeface="Courier" pitchFamily="2" charset="0"/>
                <a:sym typeface="Courier" pitchFamily="2" charset="0"/>
              </a:rPr>
              <a:t>\</a:t>
            </a:r>
            <a:r>
              <a:rPr lang="en-US" altLang="en-US" sz="1080" err="1">
                <a:latin typeface="Courier" pitchFamily="2" charset="0"/>
                <a:sym typeface="Courier" pitchFamily="2" charset="0"/>
              </a:rPr>
              <a:t>doublespacing</a:t>
            </a:r>
            <a:endParaRPr lang="en-US" altLang="en-US" sz="1080">
              <a:latin typeface="Courier" pitchFamily="2" charset="0"/>
              <a:sym typeface="Courier" pitchFamily="2" charset="0"/>
            </a:endParaRPr>
          </a:p>
          <a:p>
            <a:pPr eaLnBrk="1"/>
            <a:endParaRPr lang="en-US" altLang="en-US" sz="1080">
              <a:latin typeface="Courier" pitchFamily="2" charset="0"/>
              <a:sym typeface="Courier" pitchFamily="2" charset="0"/>
            </a:endParaRPr>
          </a:p>
          <a:p>
            <a:pPr eaLnBrk="1"/>
            <a:r>
              <a:rPr lang="en-US" altLang="en-US" sz="1080">
                <a:latin typeface="Courier" pitchFamily="2" charset="0"/>
                <a:sym typeface="Courier" pitchFamily="2" charset="0"/>
              </a:rPr>
              <a:t>\section{Theory}</a:t>
            </a:r>
            <a:endParaRPr lang="en-US" altLang="en-US" sz="1620"/>
          </a:p>
        </p:txBody>
      </p:sp>
      <p:sp>
        <p:nvSpPr>
          <p:cNvPr id="10244" name="Line 3">
            <a:extLst>
              <a:ext uri="{FF2B5EF4-FFF2-40B4-BE49-F238E27FC236}">
                <a16:creationId xmlns:a16="http://schemas.microsoft.com/office/drawing/2014/main" id="{6CDE67F5-9981-F548-AAC1-78EB739639E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34526" y="4051438"/>
            <a:ext cx="711518" cy="15717"/>
          </a:xfrm>
          <a:prstGeom prst="line">
            <a:avLst/>
          </a:prstGeom>
          <a:noFill/>
          <a:ln w="76200">
            <a:solidFill>
              <a:srgbClr val="535353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 sz="1620"/>
          </a:p>
        </p:txBody>
      </p:sp>
      <p:sp>
        <p:nvSpPr>
          <p:cNvPr id="10245" name="AutoShape 4">
            <a:extLst>
              <a:ext uri="{FF2B5EF4-FFF2-40B4-BE49-F238E27FC236}">
                <a16:creationId xmlns:a16="http://schemas.microsoft.com/office/drawing/2014/main" id="{7F0EE29E-9283-A547-9C7F-58D9FAD43F71}"/>
              </a:ext>
            </a:extLst>
          </p:cNvPr>
          <p:cNvSpPr>
            <a:spLocks/>
          </p:cNvSpPr>
          <p:nvPr/>
        </p:nvSpPr>
        <p:spPr bwMode="auto">
          <a:xfrm>
            <a:off x="5170170" y="3137535"/>
            <a:ext cx="1840230" cy="582930"/>
          </a:xfrm>
          <a:custGeom>
            <a:avLst/>
            <a:gdLst>
              <a:gd name="T0" fmla="*/ 96777734 w 21600"/>
              <a:gd name="T1" fmla="*/ 9711002 h 21600"/>
              <a:gd name="T2" fmla="*/ 96777734 w 21600"/>
              <a:gd name="T3" fmla="*/ 9711002 h 21600"/>
              <a:gd name="T4" fmla="*/ 96777734 w 21600"/>
              <a:gd name="T5" fmla="*/ 9711002 h 21600"/>
              <a:gd name="T6" fmla="*/ 96777734 w 21600"/>
              <a:gd name="T7" fmla="*/ 971100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b"/>
          <a:lstStyle/>
          <a:p>
            <a:pPr algn="ctr" eaLnBrk="1"/>
            <a:r>
              <a:rPr lang="en-US" altLang="en-US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compile</a:t>
            </a:r>
            <a:endParaRPr lang="en-US" altLang="en-US" sz="1620"/>
          </a:p>
        </p:txBody>
      </p:sp>
      <p:sp>
        <p:nvSpPr>
          <p:cNvPr id="10246" name="AutoShape 5">
            <a:extLst>
              <a:ext uri="{FF2B5EF4-FFF2-40B4-BE49-F238E27FC236}">
                <a16:creationId xmlns:a16="http://schemas.microsoft.com/office/drawing/2014/main" id="{D306B30E-6A5D-E64A-B46E-0FEA742AA440}"/>
              </a:ext>
            </a:extLst>
          </p:cNvPr>
          <p:cNvSpPr>
            <a:spLocks/>
          </p:cNvSpPr>
          <p:nvPr/>
        </p:nvSpPr>
        <p:spPr bwMode="auto">
          <a:xfrm>
            <a:off x="8277701" y="2386386"/>
            <a:ext cx="1840230" cy="2423160"/>
          </a:xfrm>
          <a:custGeom>
            <a:avLst/>
            <a:gdLst>
              <a:gd name="T0" fmla="*/ 96777734 w 21600"/>
              <a:gd name="T1" fmla="*/ 167801337 h 21600"/>
              <a:gd name="T2" fmla="*/ 96777734 w 21600"/>
              <a:gd name="T3" fmla="*/ 167801337 h 21600"/>
              <a:gd name="T4" fmla="*/ 96777734 w 21600"/>
              <a:gd name="T5" fmla="*/ 167801337 h 21600"/>
              <a:gd name="T6" fmla="*/ 96777734 w 21600"/>
              <a:gd name="T7" fmla="*/ 16780133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b"/>
          <a:lstStyle/>
          <a:p>
            <a:pPr eaLnBrk="1"/>
            <a:r>
              <a:rPr lang="en-US" altLang="en-US" sz="3240" err="1">
                <a:latin typeface="ArialUnicodeMS" panose="020B0604020202020204" pitchFamily="34" charset="-128"/>
                <a:sym typeface="ArialUnicodeMS" panose="020B0604020202020204" pitchFamily="34" charset="-128"/>
              </a:rPr>
              <a:t>file.out</a:t>
            </a:r>
            <a:endParaRPr lang="en-US" altLang="en-US" sz="3240">
              <a:latin typeface="ArialUnicodeMS" panose="020B0604020202020204" pitchFamily="34" charset="-128"/>
              <a:sym typeface="ArialUnicodeMS" panose="020B0604020202020204" pitchFamily="34" charset="-128"/>
            </a:endParaRPr>
          </a:p>
          <a:p>
            <a:pPr eaLnBrk="1"/>
            <a:r>
              <a:rPr lang="en-US" altLang="en-US" sz="3240" err="1">
                <a:latin typeface="ArialUnicodeMS" panose="020B0604020202020204" pitchFamily="34" charset="-128"/>
                <a:sym typeface="ArialUnicodeMS" panose="020B0604020202020204" pitchFamily="34" charset="-128"/>
              </a:rPr>
              <a:t>file.aux</a:t>
            </a:r>
            <a:endParaRPr lang="en-US" altLang="en-US" sz="3240">
              <a:latin typeface="ArialUnicodeMS" panose="020B0604020202020204" pitchFamily="34" charset="-128"/>
              <a:sym typeface="ArialUnicodeMS" panose="020B0604020202020204" pitchFamily="34" charset="-128"/>
            </a:endParaRPr>
          </a:p>
          <a:p>
            <a:pPr eaLnBrk="1"/>
            <a:r>
              <a:rPr lang="en-US" altLang="en-US" sz="3240" err="1">
                <a:latin typeface="ArialUnicodeMS" panose="020B0604020202020204" pitchFamily="34" charset="-128"/>
                <a:sym typeface="ArialUnicodeMS" panose="020B0604020202020204" pitchFamily="34" charset="-128"/>
              </a:rPr>
              <a:t>file.log</a:t>
            </a:r>
            <a:endParaRPr lang="en-US" altLang="en-US" sz="3240">
              <a:latin typeface="ArialUnicodeMS" panose="020B0604020202020204" pitchFamily="34" charset="-128"/>
              <a:sym typeface="ArialUnicodeMS" panose="020B0604020202020204" pitchFamily="34" charset="-128"/>
            </a:endParaRPr>
          </a:p>
          <a:p>
            <a:pPr eaLnBrk="1"/>
            <a:r>
              <a:rPr lang="en-US" altLang="en-US" sz="3240" err="1">
                <a:latin typeface="ArialUnicodeMS" panose="020B0604020202020204" pitchFamily="34" charset="-128"/>
                <a:sym typeface="ArialUnicodeMS" panose="020B0604020202020204" pitchFamily="34" charset="-128"/>
              </a:rPr>
              <a:t>file.pdf</a:t>
            </a:r>
            <a:endParaRPr lang="en-US" altLang="en-US" sz="1620"/>
          </a:p>
        </p:txBody>
      </p:sp>
    </p:spTree>
    <p:extLst>
      <p:ext uri="{BB962C8B-B14F-4D97-AF65-F5344CB8AC3E}">
        <p14:creationId xmlns:p14="http://schemas.microsoft.com/office/powerpoint/2010/main" val="3369999516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B45F8-A24C-414B-8F76-4D3D7C1D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1509"/>
          </a:xfrm>
        </p:spPr>
        <p:txBody>
          <a:bodyPr/>
          <a:lstStyle/>
          <a:p>
            <a:r>
              <a:rPr lang="en-US"/>
              <a:t>How to do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A583E-37BD-7741-A154-F09142B39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5299"/>
            <a:ext cx="10515600" cy="4351338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/>
              <a:t>Install on your computer and run it locally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Need </a:t>
            </a:r>
            <a:r>
              <a:rPr lang="en-US" err="1"/>
              <a:t>tex</a:t>
            </a:r>
            <a:r>
              <a:rPr lang="en-US"/>
              <a:t>, latex, editor, possible IDE, and pdf viewer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Can be a bit of pain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Local! So independent of Internet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Cross platform (</a:t>
            </a:r>
            <a:r>
              <a:rPr lang="en-US" err="1"/>
              <a:t>osx</a:t>
            </a:r>
            <a:r>
              <a:rPr lang="en-US"/>
              <a:t>, windows, </a:t>
            </a:r>
            <a:r>
              <a:rPr lang="en-US" err="1"/>
              <a:t>linux</a:t>
            </a:r>
            <a:r>
              <a:rPr lang="en-US"/>
              <a:t>)</a:t>
            </a:r>
          </a:p>
          <a:p>
            <a:pPr marL="514350" indent="-514350">
              <a:buFont typeface="+mj-lt"/>
              <a:buAutoNum type="arabicPeriod"/>
            </a:pPr>
            <a:r>
              <a:rPr lang="en-US"/>
              <a:t>Use Overleaf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Cloud based and browser based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Free account – for minimal shared development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Very easy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Lots of online documentation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/>
              <a:t>Archiving and other features</a:t>
            </a:r>
          </a:p>
        </p:txBody>
      </p:sp>
    </p:spTree>
    <p:extLst>
      <p:ext uri="{BB962C8B-B14F-4D97-AF65-F5344CB8AC3E}">
        <p14:creationId xmlns:p14="http://schemas.microsoft.com/office/powerpoint/2010/main" val="852970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39207-3E12-3E4C-956E-62FC87CC2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64282"/>
          </a:xfrm>
        </p:spPr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41064-9A61-0D45-ABC4-8ACE22E50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en-US" err="1"/>
              <a:t>Matlab</a:t>
            </a:r>
            <a:r>
              <a:rPr lang="en-US"/>
              <a:t> plotting</a:t>
            </a:r>
          </a:p>
          <a:p>
            <a:pPr lvl="1"/>
            <a:r>
              <a:rPr lang="en-US"/>
              <a:t>2D</a:t>
            </a:r>
          </a:p>
          <a:p>
            <a:pPr lvl="1"/>
            <a:r>
              <a:rPr lang="en-US"/>
              <a:t>3D</a:t>
            </a:r>
          </a:p>
          <a:p>
            <a:pPr lvl="1"/>
            <a:r>
              <a:rPr lang="en-US"/>
              <a:t>Making it look good</a:t>
            </a:r>
          </a:p>
          <a:p>
            <a:r>
              <a:rPr lang="en-US"/>
              <a:t>Latex</a:t>
            </a:r>
          </a:p>
          <a:p>
            <a:pPr lvl="1"/>
            <a:r>
              <a:rPr lang="en-US"/>
              <a:t>What it is and what it does</a:t>
            </a:r>
          </a:p>
          <a:p>
            <a:pPr lvl="1"/>
            <a:r>
              <a:rPr lang="en-US"/>
              <a:t>How it works</a:t>
            </a:r>
          </a:p>
          <a:p>
            <a:pPr lvl="1"/>
            <a:r>
              <a:rPr lang="en-US"/>
              <a:t>Overleaf</a:t>
            </a:r>
          </a:p>
          <a:p>
            <a:pPr lvl="1"/>
            <a:r>
              <a:rPr lang="en-US"/>
              <a:t>Examples </a:t>
            </a:r>
          </a:p>
          <a:p>
            <a:pPr lvl="1"/>
            <a:r>
              <a:rPr lang="en-US"/>
              <a:t>Demo</a:t>
            </a:r>
          </a:p>
        </p:txBody>
      </p:sp>
    </p:spTree>
    <p:extLst>
      <p:ext uri="{BB962C8B-B14F-4D97-AF65-F5344CB8AC3E}">
        <p14:creationId xmlns:p14="http://schemas.microsoft.com/office/powerpoint/2010/main" val="30440370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41C07850-5953-FE4B-ACE2-CCA4C7FBE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Overleaf</a:t>
            </a:r>
          </a:p>
        </p:txBody>
      </p:sp>
      <p:sp>
        <p:nvSpPr>
          <p:cNvPr id="35843" name="Content Placeholder 2">
            <a:extLst>
              <a:ext uri="{FF2B5EF4-FFF2-40B4-BE49-F238E27FC236}">
                <a16:creationId xmlns:a16="http://schemas.microsoft.com/office/drawing/2014/main" id="{C164529A-3E23-5844-9F58-CCFD806D8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9735" y="1614488"/>
            <a:ext cx="8641080" cy="3133249"/>
          </a:xfrm>
        </p:spPr>
        <p:txBody>
          <a:bodyPr/>
          <a:lstStyle/>
          <a:p>
            <a:pPr marL="411480" indent="-411480">
              <a:buFontTx/>
              <a:buChar char="•"/>
            </a:pPr>
            <a:r>
              <a:rPr lang="en-US" altLang="en-US"/>
              <a:t>Web and Browser based latex editor</a:t>
            </a:r>
          </a:p>
          <a:p>
            <a:pPr marL="411480" indent="-411480">
              <a:buFontTx/>
              <a:buChar char="•"/>
            </a:pPr>
            <a:r>
              <a:rPr lang="en-US" altLang="en-US"/>
              <a:t>Cloud based storage</a:t>
            </a:r>
          </a:p>
          <a:p>
            <a:pPr marL="411480" indent="-411480">
              <a:buFontTx/>
              <a:buChar char="•"/>
            </a:pPr>
            <a:r>
              <a:rPr lang="en-US" altLang="en-US"/>
              <a:t>Large number of templates</a:t>
            </a:r>
          </a:p>
          <a:p>
            <a:pPr marL="411480" indent="-411480">
              <a:buFontTx/>
              <a:buChar char="•"/>
            </a:pPr>
            <a:r>
              <a:rPr lang="en-US" altLang="en-US"/>
              <a:t>Collaborative document development</a:t>
            </a:r>
          </a:p>
          <a:p>
            <a:pPr marL="411480" indent="-411480">
              <a:buFontTx/>
              <a:buChar char="•"/>
            </a:pPr>
            <a:r>
              <a:rPr lang="en-US" altLang="en-US">
                <a:hlinkClick r:id="rId2"/>
              </a:rPr>
              <a:t>https://www.overleaf.com/</a:t>
            </a:r>
            <a:endParaRPr lang="en-US" altLang="en-US"/>
          </a:p>
          <a:p>
            <a:pPr marL="411480" indent="-411480">
              <a:buFontTx/>
              <a:buChar char="•"/>
            </a:pPr>
            <a:r>
              <a:rPr lang="en-US" altLang="en-US"/>
              <a:t>Takes away a LOT of the pain!</a:t>
            </a:r>
          </a:p>
        </p:txBody>
      </p:sp>
    </p:spTree>
    <p:extLst>
      <p:ext uri="{BB962C8B-B14F-4D97-AF65-F5344CB8AC3E}">
        <p14:creationId xmlns:p14="http://schemas.microsoft.com/office/powerpoint/2010/main" val="12645712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>
            <a:extLst>
              <a:ext uri="{FF2B5EF4-FFF2-40B4-BE49-F238E27FC236}">
                <a16:creationId xmlns:a16="http://schemas.microsoft.com/office/drawing/2014/main" id="{0736C33C-50EF-4D48-93AD-068BD0A7A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771" y="356302"/>
            <a:ext cx="5894458" cy="6145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8853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>
            <a:extLst>
              <a:ext uri="{FF2B5EF4-FFF2-40B4-BE49-F238E27FC236}">
                <a16:creationId xmlns:a16="http://schemas.microsoft.com/office/drawing/2014/main" id="{E5F30DB8-3102-F645-BEF3-206EDF28E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733" y="556592"/>
            <a:ext cx="10570828" cy="56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3919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3BB916-72F1-BD4D-AA8D-BC6B601D2334}"/>
              </a:ext>
            </a:extLst>
          </p:cNvPr>
          <p:cNvSpPr txBox="1"/>
          <p:nvPr/>
        </p:nvSpPr>
        <p:spPr>
          <a:xfrm>
            <a:off x="1029271" y="335116"/>
            <a:ext cx="23024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/>
              <a:t>Templates</a:t>
            </a:r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DC956E7-6F29-B443-9B8C-DF9581772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0460" y="1043002"/>
            <a:ext cx="7754604" cy="522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3696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EE4DF0-3B4A-F840-ACF7-83D369B02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771" y="558351"/>
            <a:ext cx="11012497" cy="604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365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E5205E9A-2DF3-C041-9DC3-251E4F960E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 dirty="0"/>
              <a:t>On your own Computer?</a:t>
            </a: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id="{ACC4A0D0-7782-DC4A-9F51-9FDCC117802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 dirty="0">
                <a:solidFill>
                  <a:srgbClr val="535353"/>
                </a:solidFill>
              </a:rPr>
              <a:t>Get it from the web and install</a:t>
            </a:r>
          </a:p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 dirty="0">
                <a:solidFill>
                  <a:srgbClr val="535353"/>
                </a:solidFill>
              </a:rPr>
              <a:t>Any text editor can be used</a:t>
            </a:r>
          </a:p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 dirty="0">
                <a:solidFill>
                  <a:srgbClr val="535353"/>
                </a:solidFill>
              </a:rPr>
              <a:t>Compile:</a:t>
            </a:r>
          </a:p>
          <a:p>
            <a:pPr marL="491490" lvl="1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 dirty="0">
                <a:solidFill>
                  <a:srgbClr val="535353"/>
                </a:solidFill>
                <a:ea typeface="Gill Sans Light" panose="020B0302020104020203" pitchFamily="34" charset="-79"/>
              </a:rPr>
              <a:t>Command prompt</a:t>
            </a:r>
          </a:p>
          <a:p>
            <a:pPr marL="491490" lvl="1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 dirty="0">
                <a:solidFill>
                  <a:srgbClr val="535353"/>
                </a:solidFill>
                <a:ea typeface="Gill Sans Light" panose="020B0302020104020203" pitchFamily="34" charset="-79"/>
              </a:rPr>
              <a:t>IDE (integrated development environment) – quite a few on different platforms</a:t>
            </a:r>
          </a:p>
        </p:txBody>
      </p:sp>
    </p:spTree>
    <p:extLst>
      <p:ext uri="{BB962C8B-B14F-4D97-AF65-F5344CB8AC3E}">
        <p14:creationId xmlns:p14="http://schemas.microsoft.com/office/powerpoint/2010/main" val="4143018281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B54F64D1-4CE3-FF40-9032-FA89BE244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23810"/>
          </a:xfrm>
        </p:spPr>
        <p:txBody>
          <a:bodyPr/>
          <a:lstStyle/>
          <a:p>
            <a:r>
              <a:rPr lang="en-US" altLang="en-US"/>
              <a:t>Latex: Creating the document</a:t>
            </a:r>
          </a:p>
        </p:txBody>
      </p:sp>
      <p:sp>
        <p:nvSpPr>
          <p:cNvPr id="33795" name="Content Placeholder 2">
            <a:extLst>
              <a:ext uri="{FF2B5EF4-FFF2-40B4-BE49-F238E27FC236}">
                <a16:creationId xmlns:a16="http://schemas.microsoft.com/office/drawing/2014/main" id="{E8FFB3D1-E39E-AC40-818A-DD6FD5E368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11480" indent="-411480">
              <a:buFontTx/>
              <a:buChar char="•"/>
            </a:pPr>
            <a:r>
              <a:rPr lang="en-US" altLang="en-US" dirty="0"/>
              <a:t>Text Editors to edit and compile in shell/terminal</a:t>
            </a:r>
          </a:p>
          <a:p>
            <a:pPr marL="411480" indent="-411480">
              <a:buFontTx/>
              <a:buChar char="•"/>
            </a:pPr>
            <a:r>
              <a:rPr lang="en-US" altLang="en-US" dirty="0"/>
              <a:t>Integrated Design Environment (IDE) edit and compile in one application</a:t>
            </a:r>
          </a:p>
          <a:p>
            <a:pPr marL="411480" indent="-411480">
              <a:buFontTx/>
              <a:buChar char="•"/>
            </a:pPr>
            <a:r>
              <a:rPr lang="en-US" altLang="en-US" dirty="0"/>
              <a:t>Browser/cloud based tools (Overleaf)</a:t>
            </a:r>
          </a:p>
          <a:p>
            <a:pPr marL="411480" indent="-411480">
              <a:buFontTx/>
              <a:buChar char="•"/>
            </a:pPr>
            <a:r>
              <a:rPr lang="en-US" altLang="en-US" dirty="0"/>
              <a:t>On Mac you can use </a:t>
            </a:r>
            <a:r>
              <a:rPr lang="en-US" altLang="en-US" dirty="0" err="1"/>
              <a:t>LatexIt</a:t>
            </a:r>
            <a:r>
              <a:rPr lang="en-US" altLang="en-US" dirty="0"/>
              <a:t> to create equations for importing into </a:t>
            </a:r>
            <a:r>
              <a:rPr lang="en-US" altLang="en-US" dirty="0" err="1"/>
              <a:t>powerpoint</a:t>
            </a:r>
            <a:r>
              <a:rPr lang="en-US" altLang="en-US" dirty="0"/>
              <a:t>. </a:t>
            </a:r>
          </a:p>
          <a:p>
            <a:pPr marL="411480" indent="-411480">
              <a:buFontTx/>
              <a:buChar char="•"/>
            </a:pPr>
            <a:r>
              <a:rPr lang="en-US" altLang="en-US" dirty="0"/>
              <a:t>What you see is what you get (WYSIWYG) IDE’s. </a:t>
            </a:r>
          </a:p>
          <a:p>
            <a:pPr marL="771525" lvl="1" indent="-411480"/>
            <a:r>
              <a:rPr lang="en-US" altLang="en-US" dirty="0">
                <a:ea typeface="Gill Sans Light" panose="020B0302020104020203" pitchFamily="34" charset="-79"/>
              </a:rPr>
              <a:t>Attempt to recreate Word like experience</a:t>
            </a:r>
          </a:p>
          <a:p>
            <a:pPr marL="771525" lvl="1" indent="-411480"/>
            <a:r>
              <a:rPr lang="en-US" altLang="en-US" dirty="0">
                <a:ea typeface="Gill Sans Light" panose="020B0302020104020203" pitchFamily="34" charset="-79"/>
              </a:rPr>
              <a:t>Point and click latex editors</a:t>
            </a:r>
          </a:p>
          <a:p>
            <a:pPr marL="771525" lvl="1" indent="-411480"/>
            <a:r>
              <a:rPr lang="en-US" altLang="en-US" dirty="0">
                <a:ea typeface="Gill Sans Light" panose="020B0302020104020203" pitchFamily="34" charset="-79"/>
              </a:rPr>
              <a:t>Do not create nice latex</a:t>
            </a:r>
          </a:p>
          <a:p>
            <a:pPr marL="771525" lvl="1" indent="-411480"/>
            <a:r>
              <a:rPr lang="en-US" altLang="en-US" dirty="0">
                <a:ea typeface="Gill Sans Light" panose="020B0302020104020203" pitchFamily="34" charset="-79"/>
              </a:rPr>
              <a:t>BAD! Well I think so. </a:t>
            </a:r>
          </a:p>
        </p:txBody>
      </p:sp>
    </p:spTree>
    <p:extLst>
      <p:ext uri="{BB962C8B-B14F-4D97-AF65-F5344CB8AC3E}">
        <p14:creationId xmlns:p14="http://schemas.microsoft.com/office/powerpoint/2010/main" val="3899592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811DDF34-0F73-0A41-A56F-C14D5944E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Text Editors </a:t>
            </a:r>
            <a:r>
              <a:rPr lang="mr-IN" altLang="en-US"/>
              <a:t>–</a:t>
            </a:r>
            <a:r>
              <a:rPr lang="en-US" altLang="en-US"/>
              <a:t> many choices</a:t>
            </a:r>
          </a:p>
        </p:txBody>
      </p:sp>
      <p:sp>
        <p:nvSpPr>
          <p:cNvPr id="34819" name="Content Placeholder 2">
            <a:extLst>
              <a:ext uri="{FF2B5EF4-FFF2-40B4-BE49-F238E27FC236}">
                <a16:creationId xmlns:a16="http://schemas.microsoft.com/office/drawing/2014/main" id="{183AC152-601E-3648-B9D6-3818DFC3A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5460" y="2240280"/>
            <a:ext cx="8641080" cy="2031683"/>
          </a:xfrm>
        </p:spPr>
        <p:txBody>
          <a:bodyPr>
            <a:normAutofit fontScale="92500" lnSpcReduction="20000"/>
          </a:bodyPr>
          <a:lstStyle/>
          <a:p>
            <a:pPr marL="411480" indent="-411480">
              <a:buFontTx/>
              <a:buChar char="•"/>
            </a:pPr>
            <a:r>
              <a:rPr lang="en-US" altLang="en-US" dirty="0"/>
              <a:t>Cross Platform </a:t>
            </a:r>
            <a:r>
              <a:rPr lang="mr-IN" altLang="en-US" dirty="0"/>
              <a:t>–</a:t>
            </a:r>
            <a:r>
              <a:rPr lang="en-US" altLang="en-US" dirty="0"/>
              <a:t> Sublime Text (install latex mode then almost like an ide)</a:t>
            </a:r>
          </a:p>
          <a:p>
            <a:pPr marL="411480" indent="-411480">
              <a:buFontTx/>
              <a:buChar char="•"/>
            </a:pPr>
            <a:r>
              <a:rPr lang="en-US" altLang="en-US" dirty="0"/>
              <a:t>OSX </a:t>
            </a:r>
            <a:r>
              <a:rPr lang="mr-IN" altLang="en-US" dirty="0"/>
              <a:t>–</a:t>
            </a:r>
            <a:r>
              <a:rPr lang="en-US" altLang="en-US" dirty="0"/>
              <a:t> </a:t>
            </a:r>
            <a:r>
              <a:rPr lang="en-US" altLang="en-US" dirty="0" err="1"/>
              <a:t>TextMate</a:t>
            </a:r>
            <a:r>
              <a:rPr lang="en-US" altLang="en-US" dirty="0"/>
              <a:t>, Emacs, vi</a:t>
            </a:r>
          </a:p>
          <a:p>
            <a:pPr marL="411480" indent="-411480">
              <a:buFontTx/>
              <a:buChar char="•"/>
            </a:pPr>
            <a:r>
              <a:rPr lang="en-US" altLang="en-US" dirty="0"/>
              <a:t>Linux – Emacs, vi, vim. </a:t>
            </a:r>
          </a:p>
          <a:p>
            <a:pPr marL="411480" indent="-411480">
              <a:buFontTx/>
              <a:buChar char="•"/>
            </a:pPr>
            <a:r>
              <a:rPr lang="en-US" altLang="en-US" dirty="0"/>
              <a:t>Windows </a:t>
            </a:r>
            <a:r>
              <a:rPr lang="mr-IN" altLang="en-US" dirty="0"/>
              <a:t>–</a:t>
            </a:r>
            <a:r>
              <a:rPr lang="en-US" altLang="en-US" dirty="0"/>
              <a:t> Notepad++</a:t>
            </a:r>
          </a:p>
        </p:txBody>
      </p:sp>
    </p:spTree>
    <p:extLst>
      <p:ext uri="{BB962C8B-B14F-4D97-AF65-F5344CB8AC3E}">
        <p14:creationId xmlns:p14="http://schemas.microsoft.com/office/powerpoint/2010/main" val="4288007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">
            <a:extLst>
              <a:ext uri="{FF2B5EF4-FFF2-40B4-BE49-F238E27FC236}">
                <a16:creationId xmlns:a16="http://schemas.microsoft.com/office/drawing/2014/main" id="{BC0C8263-408E-8F48-96D8-1E64357F55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WHERE CAN I FIND IT ?</a:t>
            </a: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226B235B-EAA7-9140-BC13-97D85CFFBD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</a:rPr>
              <a:t>Linux – check documentation for the Latex source</a:t>
            </a:r>
            <a:br>
              <a:rPr lang="en-US" altLang="en-US">
                <a:solidFill>
                  <a:srgbClr val="535353"/>
                </a:solidFill>
              </a:rPr>
            </a:br>
            <a:r>
              <a:rPr lang="en-US" altLang="en-US">
                <a:solidFill>
                  <a:srgbClr val="535353"/>
                </a:solidFill>
              </a:rPr>
              <a:t>(suggested IDE: </a:t>
            </a:r>
            <a:r>
              <a:rPr lang="en-US" altLang="en-US" err="1">
                <a:solidFill>
                  <a:srgbClr val="535353"/>
                </a:solidFill>
              </a:rPr>
              <a:t>Kile</a:t>
            </a:r>
            <a:r>
              <a:rPr lang="en-US" altLang="en-US">
                <a:solidFill>
                  <a:srgbClr val="535353"/>
                </a:solidFill>
              </a:rPr>
              <a:t>)</a:t>
            </a:r>
          </a:p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</a:rPr>
              <a:t>Mac OS X – use </a:t>
            </a:r>
            <a:r>
              <a:rPr lang="en-US" altLang="en-US" err="1">
                <a:solidFill>
                  <a:srgbClr val="535353"/>
                </a:solidFill>
              </a:rPr>
              <a:t>MacTeX</a:t>
            </a:r>
            <a:r>
              <a:rPr lang="en-US" altLang="en-US">
                <a:solidFill>
                  <a:srgbClr val="535353"/>
                </a:solidFill>
              </a:rPr>
              <a:t>, or homebrew or </a:t>
            </a:r>
            <a:r>
              <a:rPr lang="en-US" altLang="en-US" err="1">
                <a:solidFill>
                  <a:srgbClr val="535353"/>
                </a:solidFill>
              </a:rPr>
              <a:t>macports</a:t>
            </a:r>
            <a:r>
              <a:rPr lang="en-US" altLang="en-US">
                <a:solidFill>
                  <a:srgbClr val="535353"/>
                </a:solidFill>
              </a:rPr>
              <a:t> to install as  a package (suggested IDE: </a:t>
            </a:r>
            <a:r>
              <a:rPr lang="en-US" altLang="en-US" err="1">
                <a:solidFill>
                  <a:srgbClr val="535353"/>
                </a:solidFill>
              </a:rPr>
              <a:t>TeXShop</a:t>
            </a:r>
            <a:r>
              <a:rPr lang="en-US" altLang="en-US">
                <a:solidFill>
                  <a:srgbClr val="535353"/>
                </a:solidFill>
              </a:rPr>
              <a:t>)</a:t>
            </a:r>
          </a:p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</a:rPr>
              <a:t>Windows – </a:t>
            </a:r>
            <a:r>
              <a:rPr lang="en-US" altLang="en-US" err="1">
                <a:solidFill>
                  <a:srgbClr val="535353"/>
                </a:solidFill>
              </a:rPr>
              <a:t>MikTex</a:t>
            </a:r>
            <a:r>
              <a:rPr lang="en-US" altLang="en-US">
                <a:solidFill>
                  <a:srgbClr val="535353"/>
                </a:solidFill>
              </a:rPr>
              <a:t> or </a:t>
            </a:r>
            <a:r>
              <a:rPr lang="en-US" altLang="en-US" err="1">
                <a:solidFill>
                  <a:srgbClr val="535353"/>
                </a:solidFill>
              </a:rPr>
              <a:t>ProTeXt</a:t>
            </a:r>
            <a:br>
              <a:rPr lang="en-US" altLang="en-US">
                <a:solidFill>
                  <a:srgbClr val="535353"/>
                </a:solidFill>
              </a:rPr>
            </a:br>
            <a:r>
              <a:rPr lang="en-US" altLang="en-US">
                <a:solidFill>
                  <a:srgbClr val="535353"/>
                </a:solidFill>
              </a:rPr>
              <a:t> (suggested IDE: </a:t>
            </a:r>
            <a:r>
              <a:rPr lang="en-US" altLang="en-US" err="1">
                <a:solidFill>
                  <a:srgbClr val="535353"/>
                </a:solidFill>
              </a:rPr>
              <a:t>TexWorks</a:t>
            </a:r>
            <a:r>
              <a:rPr lang="en-US" altLang="en-US">
                <a:solidFill>
                  <a:srgbClr val="535353"/>
                </a:solidFill>
              </a:rPr>
              <a:t> or </a:t>
            </a:r>
            <a:r>
              <a:rPr lang="en-US" altLang="en-US" err="1">
                <a:solidFill>
                  <a:srgbClr val="535353"/>
                </a:solidFill>
              </a:rPr>
              <a:t>Texniccenter</a:t>
            </a:r>
            <a:r>
              <a:rPr lang="en-US" altLang="en-US">
                <a:solidFill>
                  <a:srgbClr val="535353"/>
                </a:solidFill>
              </a:rPr>
              <a:t>) </a:t>
            </a:r>
          </a:p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</a:rPr>
              <a:t>In the lab click on file and </a:t>
            </a:r>
            <a:r>
              <a:rPr lang="en-US" altLang="en-US" err="1">
                <a:solidFill>
                  <a:srgbClr val="535353"/>
                </a:solidFill>
              </a:rPr>
              <a:t>TexWorks</a:t>
            </a:r>
            <a:r>
              <a:rPr lang="en-US" altLang="en-US">
                <a:solidFill>
                  <a:srgbClr val="535353"/>
                </a:solidFill>
              </a:rPr>
              <a:t> should start up.</a:t>
            </a:r>
          </a:p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</a:rPr>
              <a:t>These suggestions could be stale – google a bit to find the latest. 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9104474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69455-8991-D34F-8CB7-6C6E67383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8380" y="2103437"/>
            <a:ext cx="6056215" cy="1325563"/>
          </a:xfrm>
        </p:spPr>
        <p:txBody>
          <a:bodyPr/>
          <a:lstStyle/>
          <a:p>
            <a:r>
              <a:rPr lang="en-US"/>
              <a:t>Latex – how to use it</a:t>
            </a:r>
          </a:p>
        </p:txBody>
      </p:sp>
    </p:spTree>
    <p:extLst>
      <p:ext uri="{BB962C8B-B14F-4D97-AF65-F5344CB8AC3E}">
        <p14:creationId xmlns:p14="http://schemas.microsoft.com/office/powerpoint/2010/main" val="4195868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B8151-CA01-A84C-A686-4BF4D5C7B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err="1"/>
              <a:t>Matlab</a:t>
            </a:r>
            <a:r>
              <a:rPr lang="en-US"/>
              <a:t> plotting (or using matplotlib in Python)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AFC01-3FD4-EA49-AD5C-F7FB82329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Creating simple 2D and 3D plots is very easy</a:t>
            </a:r>
          </a:p>
          <a:p>
            <a:r>
              <a:rPr lang="en-US"/>
              <a:t>A great deal of flexibility</a:t>
            </a:r>
          </a:p>
          <a:p>
            <a:r>
              <a:rPr lang="en-US"/>
              <a:t>With some effort you can make them look quite nice – although I use other packages to make higher quality figures.</a:t>
            </a:r>
          </a:p>
          <a:p>
            <a:r>
              <a:rPr lang="en-US"/>
              <a:t>High quality documents get good marks, good jobs and make you look good.</a:t>
            </a:r>
          </a:p>
          <a:p>
            <a:r>
              <a:rPr lang="en-US"/>
              <a:t>Very useful for debugging. Stop the program and look at things by plotting them.</a:t>
            </a:r>
          </a:p>
          <a:p>
            <a:r>
              <a:rPr lang="en-US"/>
              <a:t>Code available at: </a:t>
            </a:r>
            <a:r>
              <a:rPr lang="en-CA">
                <a:hlinkClick r:id="rId2"/>
              </a:rPr>
              <a:t>https://github.com/tjssmy/EcorMatlab/tree/master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692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>
            <a:extLst>
              <a:ext uri="{FF2B5EF4-FFF2-40B4-BE49-F238E27FC236}">
                <a16:creationId xmlns:a16="http://schemas.microsoft.com/office/drawing/2014/main" id="{46A2BD1E-67C9-2149-B3C3-9622211CB8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365126"/>
            <a:ext cx="10515600" cy="769992"/>
          </a:xfrm>
        </p:spPr>
        <p:txBody>
          <a:bodyPr>
            <a:normAutofit/>
          </a:bodyPr>
          <a:lstStyle/>
          <a:p>
            <a:pPr eaLnBrk="1"/>
            <a:r>
              <a:rPr lang="en-US" altLang="en-US" sz="3600" dirty="0"/>
              <a:t>FILE STRUCTURE – for the input file (</a:t>
            </a:r>
            <a:r>
              <a:rPr lang="en-US" altLang="en-US" sz="3600" dirty="0" err="1"/>
              <a:t>name.tex</a:t>
            </a:r>
            <a:r>
              <a:rPr lang="en-US" altLang="en-US" sz="3600" dirty="0"/>
              <a:t>)</a:t>
            </a:r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89409F59-63C1-2944-80BF-548FEE689C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406525"/>
            <a:ext cx="4761974" cy="5086350"/>
          </a:xfrm>
        </p:spPr>
        <p:txBody>
          <a:bodyPr>
            <a:normAutofit fontScale="92500" lnSpcReduction="20000"/>
          </a:bodyPr>
          <a:lstStyle/>
          <a:p>
            <a:pPr marL="40005" indent="0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2340" dirty="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</a:t>
            </a:r>
            <a:r>
              <a:rPr lang="en-US" altLang="en-US" sz="2340" dirty="0" err="1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documentclass</a:t>
            </a:r>
            <a:r>
              <a:rPr lang="en-US" altLang="en-US" sz="2340" dirty="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{article} </a:t>
            </a:r>
          </a:p>
          <a:p>
            <a:pPr marL="40005" indent="0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2340" dirty="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\title{Cartesian closed categories and the price of eggs} </a:t>
            </a:r>
          </a:p>
          <a:p>
            <a:pPr marL="40005" indent="0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2340" dirty="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\author{Jane Doe} </a:t>
            </a:r>
          </a:p>
          <a:p>
            <a:pPr marL="40005" indent="0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2340" dirty="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\date{September 1994} </a:t>
            </a:r>
          </a:p>
          <a:p>
            <a:pPr marL="40005" indent="0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2340" dirty="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\begin{document} </a:t>
            </a:r>
          </a:p>
          <a:p>
            <a:pPr marL="40005" indent="0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2340" dirty="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</a:t>
            </a:r>
            <a:r>
              <a:rPr lang="en-US" altLang="en-US" sz="2340" dirty="0" err="1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maketitle</a:t>
            </a:r>
            <a:r>
              <a:rPr lang="en-US" altLang="en-US" sz="2340" dirty="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 </a:t>
            </a:r>
          </a:p>
          <a:p>
            <a:pPr marL="40005" indent="0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2340" dirty="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Hello world! </a:t>
            </a:r>
          </a:p>
          <a:p>
            <a:pPr marL="40005" indent="0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2340" dirty="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\end{document} </a:t>
            </a:r>
            <a:endParaRPr lang="en-US" altLang="en-US" dirty="0"/>
          </a:p>
        </p:txBody>
      </p:sp>
      <p:pic>
        <p:nvPicPr>
          <p:cNvPr id="5" name="Picture 4" descr="A picture containing bird, flower, tree&#10;&#10;Description automatically generated">
            <a:extLst>
              <a:ext uri="{FF2B5EF4-FFF2-40B4-BE49-F238E27FC236}">
                <a16:creationId xmlns:a16="http://schemas.microsoft.com/office/drawing/2014/main" id="{A7DD6F7A-4CEE-8542-BC07-5C3A15588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174" y="1947041"/>
            <a:ext cx="6095999" cy="2787702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8B8C405-C409-8249-9E02-B6337D566A29}"/>
              </a:ext>
            </a:extLst>
          </p:cNvPr>
          <p:cNvCxnSpPr/>
          <p:nvPr/>
        </p:nvCxnSpPr>
        <p:spPr>
          <a:xfrm>
            <a:off x="4645572" y="3090041"/>
            <a:ext cx="1240221" cy="0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94169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>
            <a:extLst>
              <a:ext uri="{FF2B5EF4-FFF2-40B4-BE49-F238E27FC236}">
                <a16:creationId xmlns:a16="http://schemas.microsoft.com/office/drawing/2014/main" id="{66F18B81-DDB0-9843-8F03-611DBE8FB4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PACKAGES ?</a:t>
            </a: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B1A83497-600B-6A47-9004-D9AEF5CBA3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</a:rPr>
              <a:t>Add functionality to your documents</a:t>
            </a:r>
          </a:p>
          <a:p>
            <a:pPr marL="491490" lvl="1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  <a:ea typeface="Gill Sans Light" panose="020B0302020104020203" pitchFamily="34" charset="-79"/>
              </a:rPr>
              <a:t>Images</a:t>
            </a:r>
          </a:p>
          <a:p>
            <a:pPr marL="491490" lvl="1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  <a:ea typeface="Gill Sans Light" panose="020B0302020104020203" pitchFamily="34" charset="-79"/>
              </a:rPr>
              <a:t>Equations</a:t>
            </a:r>
          </a:p>
          <a:p>
            <a:pPr marL="491490" lvl="1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  <a:ea typeface="Gill Sans Light" panose="020B0302020104020203" pitchFamily="34" charset="-79"/>
              </a:rPr>
              <a:t>Links</a:t>
            </a:r>
          </a:p>
          <a:p>
            <a:pPr marL="491490" lvl="1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  <a:ea typeface="Gill Sans Light" panose="020B0302020104020203" pitchFamily="34" charset="-79"/>
              </a:rPr>
              <a:t>Etc.</a:t>
            </a:r>
            <a:endParaRPr lang="en-US" altLang="en-US">
              <a:ea typeface="Gill Sans Light" panose="020B03020201040202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619029697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>
            <a:extLst>
              <a:ext uri="{FF2B5EF4-FFF2-40B4-BE49-F238E27FC236}">
                <a16:creationId xmlns:a16="http://schemas.microsoft.com/office/drawing/2014/main" id="{BD9855E7-010B-9D44-A4FD-F71C43B501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PACKAGES</a:t>
            </a:r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DF3659A3-8904-9042-BC66-F807BE6DC0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75460" y="1897380"/>
            <a:ext cx="8641080" cy="4709160"/>
          </a:xfrm>
        </p:spPr>
        <p:txBody>
          <a:bodyPr>
            <a:normAutofit lnSpcReduction="10000"/>
          </a:bodyPr>
          <a:lstStyle/>
          <a:p>
            <a:pPr marL="40005" indent="0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270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\usepackage{amsmath}%</a:t>
            </a:r>
          </a:p>
          <a:p>
            <a:pPr marL="40005" indent="0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270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\usepackage{amsfonts}%</a:t>
            </a:r>
          </a:p>
          <a:p>
            <a:pPr marL="40005" indent="0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270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\usepackage{amssymb}%</a:t>
            </a:r>
          </a:p>
          <a:p>
            <a:pPr marL="40005" indent="0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270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\usepackage{graphicx}</a:t>
            </a:r>
          </a:p>
          <a:p>
            <a:pPr marL="40005" indent="0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270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\usepackage{setspace}</a:t>
            </a:r>
          </a:p>
          <a:p>
            <a:pPr marL="40005" indent="0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270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\usepackage{cite}</a:t>
            </a:r>
          </a:p>
          <a:p>
            <a:pPr marL="40005" indent="0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270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\usepackage{hyperref}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837927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>
            <a:extLst>
              <a:ext uri="{FF2B5EF4-FFF2-40B4-BE49-F238E27FC236}">
                <a16:creationId xmlns:a16="http://schemas.microsoft.com/office/drawing/2014/main" id="{5EBFF545-7970-D143-B5D8-4F8E228D14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NOTES ON LATEX</a:t>
            </a: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A84B6AF9-6998-0E47-BEBE-97F39094C89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86990" y="1825943"/>
            <a:ext cx="7616667" cy="5032058"/>
          </a:xfrm>
        </p:spPr>
        <p:txBody>
          <a:bodyPr/>
          <a:lstStyle/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</a:rPr>
              <a:t>Commands and special characters </a:t>
            </a:r>
            <a:br>
              <a:rPr lang="en-US" altLang="en-US">
                <a:solidFill>
                  <a:srgbClr val="535353"/>
                </a:solidFill>
              </a:rPr>
            </a:br>
            <a:r>
              <a:rPr lang="en-US" altLang="en-US">
                <a:solidFill>
                  <a:srgbClr val="535353"/>
                </a:solidFill>
              </a:rPr>
              <a:t>start with a </a:t>
            </a:r>
            <a:r>
              <a:rPr lang="ja-JP" altLang="en-US">
                <a:solidFill>
                  <a:srgbClr val="535353"/>
                </a:solidFill>
              </a:rPr>
              <a:t>‘</a:t>
            </a:r>
            <a:r>
              <a:rPr lang="en-US" altLang="ja-JP">
                <a:solidFill>
                  <a:srgbClr val="535353"/>
                </a:solidFill>
              </a:rPr>
              <a:t>\</a:t>
            </a:r>
            <a:r>
              <a:rPr lang="ja-JP" altLang="en-US">
                <a:solidFill>
                  <a:srgbClr val="535353"/>
                </a:solidFill>
              </a:rPr>
              <a:t>’</a:t>
            </a:r>
            <a:endParaRPr lang="en-US" altLang="ja-JP">
              <a:solidFill>
                <a:srgbClr val="535353"/>
              </a:solidFill>
            </a:endParaRPr>
          </a:p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</a:rPr>
              <a:t>Comments start with </a:t>
            </a:r>
            <a:r>
              <a:rPr lang="ja-JP" altLang="en-US">
                <a:solidFill>
                  <a:srgbClr val="535353"/>
                </a:solidFill>
              </a:rPr>
              <a:t>‘</a:t>
            </a:r>
            <a:r>
              <a:rPr lang="en-US" altLang="ja-JP">
                <a:solidFill>
                  <a:srgbClr val="535353"/>
                </a:solidFill>
              </a:rPr>
              <a:t>%</a:t>
            </a:r>
            <a:r>
              <a:rPr lang="ja-JP" altLang="en-US">
                <a:solidFill>
                  <a:srgbClr val="535353"/>
                </a:solidFill>
              </a:rPr>
              <a:t>’</a:t>
            </a:r>
            <a:r>
              <a:rPr lang="en-US" altLang="ja-JP">
                <a:solidFill>
                  <a:srgbClr val="535353"/>
                </a:solidFill>
              </a:rPr>
              <a:t>,</a:t>
            </a:r>
          </a:p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</a:rPr>
              <a:t>New line </a:t>
            </a:r>
            <a:r>
              <a:rPr lang="ja-JP" altLang="en-US">
                <a:solidFill>
                  <a:srgbClr val="535353"/>
                </a:solidFill>
              </a:rPr>
              <a:t>‘</a:t>
            </a:r>
            <a:r>
              <a:rPr lang="en-US" altLang="ja-JP">
                <a:solidFill>
                  <a:srgbClr val="535353"/>
                </a:solidFill>
              </a:rPr>
              <a:t>\newline</a:t>
            </a:r>
            <a:r>
              <a:rPr lang="ja-JP" altLang="en-US">
                <a:solidFill>
                  <a:srgbClr val="535353"/>
                </a:solidFill>
              </a:rPr>
              <a:t>’</a:t>
            </a:r>
            <a:r>
              <a:rPr lang="en-US" altLang="ja-JP">
                <a:solidFill>
                  <a:srgbClr val="535353"/>
                </a:solidFill>
              </a:rPr>
              <a:t> or </a:t>
            </a:r>
            <a:r>
              <a:rPr lang="ja-JP" altLang="en-US">
                <a:solidFill>
                  <a:srgbClr val="535353"/>
                </a:solidFill>
              </a:rPr>
              <a:t>‘</a:t>
            </a:r>
            <a:r>
              <a:rPr lang="en-US" altLang="ja-JP">
                <a:solidFill>
                  <a:srgbClr val="535353"/>
                </a:solidFill>
              </a:rPr>
              <a:t>\\</a:t>
            </a:r>
            <a:r>
              <a:rPr lang="ja-JP" altLang="en-US">
                <a:solidFill>
                  <a:srgbClr val="535353"/>
                </a:solidFill>
              </a:rPr>
              <a:t>’</a:t>
            </a:r>
            <a:endParaRPr lang="en-US" altLang="ja-JP">
              <a:solidFill>
                <a:srgbClr val="535353"/>
              </a:solidFill>
            </a:endParaRPr>
          </a:p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</a:rPr>
              <a:t>Special characters or inline equations must be surrounded by </a:t>
            </a:r>
            <a:r>
              <a:rPr lang="ja-JP" altLang="en-US">
                <a:solidFill>
                  <a:srgbClr val="535353"/>
                </a:solidFill>
              </a:rPr>
              <a:t>‘</a:t>
            </a:r>
            <a:r>
              <a:rPr lang="en-US" altLang="ja-JP">
                <a:solidFill>
                  <a:srgbClr val="535353"/>
                </a:solidFill>
              </a:rPr>
              <a:t>$</a:t>
            </a:r>
            <a:r>
              <a:rPr lang="ja-JP" altLang="en-US">
                <a:solidFill>
                  <a:srgbClr val="535353"/>
                </a:solidFill>
              </a:rPr>
              <a:t>’</a:t>
            </a:r>
            <a:br>
              <a:rPr lang="en-US" altLang="ja-JP">
                <a:solidFill>
                  <a:srgbClr val="535353"/>
                </a:solidFill>
              </a:rPr>
            </a:b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47059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>
            <a:extLst>
              <a:ext uri="{FF2B5EF4-FFF2-40B4-BE49-F238E27FC236}">
                <a16:creationId xmlns:a16="http://schemas.microsoft.com/office/drawing/2014/main" id="{FA8C2D06-F620-E24D-8E83-9FA6068EBA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NOTES ON LATEX</a:t>
            </a:r>
          </a:p>
        </p:txBody>
      </p:sp>
      <p:graphicFrame>
        <p:nvGraphicFramePr>
          <p:cNvPr id="15362" name="Group 2">
            <a:extLst>
              <a:ext uri="{FF2B5EF4-FFF2-40B4-BE49-F238E27FC236}">
                <a16:creationId xmlns:a16="http://schemas.microsoft.com/office/drawing/2014/main" id="{69D5A0CC-AD56-5F49-B609-B65C2C767947}"/>
              </a:ext>
            </a:extLst>
          </p:cNvPr>
          <p:cNvGraphicFramePr>
            <a:graphicFrameLocks noGrp="1"/>
          </p:cNvGraphicFramePr>
          <p:nvPr/>
        </p:nvGraphicFramePr>
        <p:xfrm>
          <a:off x="2426970" y="1703070"/>
          <a:ext cx="7818120" cy="4483422"/>
        </p:xfrm>
        <a:graphic>
          <a:graphicData uri="http://schemas.openxmlformats.org/drawingml/2006/table">
            <a:tbl>
              <a:tblPr/>
              <a:tblGrid>
                <a:gridCol w="3909060">
                  <a:extLst>
                    <a:ext uri="{9D8B030D-6E8A-4147-A177-3AD203B41FA5}">
                      <a16:colId xmlns:a16="http://schemas.microsoft.com/office/drawing/2014/main" val="234219739"/>
                    </a:ext>
                  </a:extLst>
                </a:gridCol>
                <a:gridCol w="3909060">
                  <a:extLst>
                    <a:ext uri="{9D8B030D-6E8A-4147-A177-3AD203B41FA5}">
                      <a16:colId xmlns:a16="http://schemas.microsoft.com/office/drawing/2014/main" val="1102597076"/>
                    </a:ext>
                  </a:extLst>
                </a:gridCol>
              </a:tblGrid>
              <a:tr h="747237">
                <a:tc>
                  <a:txBody>
                    <a:bodyPr/>
                    <a:lstStyle>
                      <a:lvl1pPr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MS PGothic" panose="020B0600070205080204" pitchFamily="34" charset="-128"/>
                          <a:cs typeface="Gill Sans Light" charset="0"/>
                          <a:sym typeface="Gill Sans Light" charset="0"/>
                        </a:defRPr>
                      </a:lvl1pPr>
                      <a:lvl2pPr marL="742950" indent="-28575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2pPr>
                      <a:lvl3pPr marL="11430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3pPr>
                      <a:lvl4pPr marL="16002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4pPr>
                      <a:lvl5pPr marL="20574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5pPr>
                      <a:lvl6pPr marL="25146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6pPr>
                      <a:lvl7pPr marL="29718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7pPr>
                      <a:lvl8pPr marL="34290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8pPr>
                      <a:lvl9pPr marL="38862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MS PGothic" panose="020B0600070205080204" pitchFamily="34" charset="-128"/>
                          <a:sym typeface="Gill Sans Light" charset="0"/>
                        </a:rPr>
                        <a:t>code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MS PGothic" panose="020B0600070205080204" pitchFamily="34" charset="-128"/>
                        <a:sym typeface="Helvetica" panose="020B060402020202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MS PGothic" panose="020B0600070205080204" pitchFamily="34" charset="-128"/>
                          <a:cs typeface="Gill Sans Light" charset="0"/>
                          <a:sym typeface="Gill Sans Light" charset="0"/>
                        </a:defRPr>
                      </a:lvl1pPr>
                      <a:lvl2pPr marL="742950" indent="-28575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2pPr>
                      <a:lvl3pPr marL="11430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3pPr>
                      <a:lvl4pPr marL="16002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4pPr>
                      <a:lvl5pPr marL="20574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5pPr>
                      <a:lvl6pPr marL="25146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6pPr>
                      <a:lvl7pPr marL="29718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7pPr>
                      <a:lvl8pPr marL="34290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8pPr>
                      <a:lvl9pPr marL="38862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MS PGothic" panose="020B0600070205080204" pitchFamily="34" charset="-128"/>
                          <a:sym typeface="Gill Sans Light" charset="0"/>
                        </a:rPr>
                        <a:t>result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MS PGothic" panose="020B0600070205080204" pitchFamily="34" charset="-128"/>
                        <a:sym typeface="Helvetica" panose="020B060402020202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274580"/>
                  </a:ext>
                </a:extLst>
              </a:tr>
              <a:tr h="747237">
                <a:tc>
                  <a:txBody>
                    <a:bodyPr/>
                    <a:lstStyle>
                      <a:lvl1pPr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MS PGothic" panose="020B0600070205080204" pitchFamily="34" charset="-128"/>
                          <a:cs typeface="Gill Sans Light" charset="0"/>
                          <a:sym typeface="Gill Sans Light" charset="0"/>
                        </a:defRPr>
                      </a:lvl1pPr>
                      <a:lvl2pPr marL="742950" indent="-28575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2pPr>
                      <a:lvl3pPr marL="11430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3pPr>
                      <a:lvl4pPr marL="16002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4pPr>
                      <a:lvl5pPr marL="20574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5pPr>
                      <a:lvl6pPr marL="25146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6pPr>
                      <a:lvl7pPr marL="29718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7pPr>
                      <a:lvl8pPr marL="34290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8pPr>
                      <a:lvl9pPr marL="38862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Courier New" panose="02070309020205020404" pitchFamily="49" charset="0"/>
                          <a:ea typeface="MS PGothic" panose="020B0600070205080204" pitchFamily="34" charset="-128"/>
                          <a:sym typeface="Courier New" panose="02070309020205020404" pitchFamily="49" charset="0"/>
                        </a:rPr>
                        <a:t>superscrip$^t$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MS PGothic" panose="020B0600070205080204" pitchFamily="34" charset="-128"/>
                        <a:sym typeface="Helvetica" panose="020B060402020202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MS PGothic" panose="020B0600070205080204" pitchFamily="34" charset="-128"/>
                          <a:cs typeface="Gill Sans Light" charset="0"/>
                          <a:sym typeface="Gill Sans Light" charset="0"/>
                        </a:defRPr>
                      </a:lvl1pPr>
                      <a:lvl2pPr marL="742950" indent="-28575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2pPr>
                      <a:lvl3pPr marL="11430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3pPr>
                      <a:lvl4pPr marL="16002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4pPr>
                      <a:lvl5pPr marL="20574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5pPr>
                      <a:lvl6pPr marL="25146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6pPr>
                      <a:lvl7pPr marL="29718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7pPr>
                      <a:lvl8pPr marL="34290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8pPr>
                      <a:lvl9pPr marL="38862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MS PGothic" panose="020B0600070205080204" pitchFamily="34" charset="-128"/>
                          <a:sym typeface="Gill Sans Light" charset="0"/>
                        </a:rPr>
                        <a:t>superscrip</a:t>
                      </a:r>
                      <a:r>
                        <a:rPr kumimoji="0" lang="en-US" altLang="en-US" sz="2200" b="0" i="1" u="none" strike="noStrike" cap="none" normalizeH="0" baseline="3200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MS PGothic" panose="020B0600070205080204" pitchFamily="34" charset="-128"/>
                          <a:sym typeface="Gill Sans Light" charset="0"/>
                        </a:rPr>
                        <a:t>t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MS PGothic" panose="020B0600070205080204" pitchFamily="34" charset="-128"/>
                        <a:sym typeface="Helvetica" panose="020B060402020202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4655201"/>
                  </a:ext>
                </a:extLst>
              </a:tr>
              <a:tr h="747237">
                <a:tc>
                  <a:txBody>
                    <a:bodyPr/>
                    <a:lstStyle>
                      <a:lvl1pPr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MS PGothic" panose="020B0600070205080204" pitchFamily="34" charset="-128"/>
                          <a:cs typeface="Gill Sans Light" charset="0"/>
                          <a:sym typeface="Gill Sans Light" charset="0"/>
                        </a:defRPr>
                      </a:lvl1pPr>
                      <a:lvl2pPr marL="742950" indent="-28575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2pPr>
                      <a:lvl3pPr marL="11430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3pPr>
                      <a:lvl4pPr marL="16002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4pPr>
                      <a:lvl5pPr marL="20574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5pPr>
                      <a:lvl6pPr marL="25146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6pPr>
                      <a:lvl7pPr marL="29718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7pPr>
                      <a:lvl8pPr marL="34290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8pPr>
                      <a:lvl9pPr marL="38862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Courier New" panose="02070309020205020404" pitchFamily="49" charset="0"/>
                          <a:ea typeface="MS PGothic" panose="020B0600070205080204" pitchFamily="34" charset="-128"/>
                          <a:sym typeface="Courier New" panose="02070309020205020404" pitchFamily="49" charset="0"/>
                        </a:rPr>
                        <a:t>$super^{script}$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MS PGothic" panose="020B0600070205080204" pitchFamily="34" charset="-128"/>
                        <a:sym typeface="Helvetica" panose="020B060402020202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MS PGothic" panose="020B0600070205080204" pitchFamily="34" charset="-128"/>
                          <a:cs typeface="Gill Sans Light" charset="0"/>
                          <a:sym typeface="Gill Sans Light" charset="0"/>
                        </a:defRPr>
                      </a:lvl1pPr>
                      <a:lvl2pPr marL="742950" indent="-28575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2pPr>
                      <a:lvl3pPr marL="11430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3pPr>
                      <a:lvl4pPr marL="16002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4pPr>
                      <a:lvl5pPr marL="20574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5pPr>
                      <a:lvl6pPr marL="25146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6pPr>
                      <a:lvl7pPr marL="29718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7pPr>
                      <a:lvl8pPr marL="34290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8pPr>
                      <a:lvl9pPr marL="38862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1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MS PGothic" panose="020B0600070205080204" pitchFamily="34" charset="-128"/>
                          <a:sym typeface="Gill Sans Light" charset="0"/>
                        </a:rPr>
                        <a:t>super</a:t>
                      </a:r>
                      <a:r>
                        <a:rPr kumimoji="0" lang="en-US" altLang="en-US" sz="2200" b="0" i="1" u="none" strike="noStrike" cap="none" normalizeH="0" baseline="3200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MS PGothic" panose="020B0600070205080204" pitchFamily="34" charset="-128"/>
                          <a:sym typeface="Gill Sans Light" charset="0"/>
                        </a:rPr>
                        <a:t>script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MS PGothic" panose="020B0600070205080204" pitchFamily="34" charset="-128"/>
                        <a:sym typeface="Helvetica" panose="020B060402020202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6980355"/>
                  </a:ext>
                </a:extLst>
              </a:tr>
              <a:tr h="747237">
                <a:tc>
                  <a:txBody>
                    <a:bodyPr/>
                    <a:lstStyle>
                      <a:lvl1pPr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MS PGothic" panose="020B0600070205080204" pitchFamily="34" charset="-128"/>
                          <a:cs typeface="Gill Sans Light" charset="0"/>
                          <a:sym typeface="Gill Sans Light" charset="0"/>
                        </a:defRPr>
                      </a:lvl1pPr>
                      <a:lvl2pPr marL="742950" indent="-28575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2pPr>
                      <a:lvl3pPr marL="11430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3pPr>
                      <a:lvl4pPr marL="16002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4pPr>
                      <a:lvl5pPr marL="20574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5pPr>
                      <a:lvl6pPr marL="25146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6pPr>
                      <a:lvl7pPr marL="29718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7pPr>
                      <a:lvl8pPr marL="34290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8pPr>
                      <a:lvl9pPr marL="38862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Courier New" panose="02070309020205020404" pitchFamily="49" charset="0"/>
                          <a:ea typeface="MS PGothic" panose="020B0600070205080204" pitchFamily="34" charset="-128"/>
                          <a:sym typeface="Courier New" panose="02070309020205020404" pitchFamily="49" charset="0"/>
                        </a:rPr>
                        <a:t>subscrip$_t$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MS PGothic" panose="020B0600070205080204" pitchFamily="34" charset="-128"/>
                        <a:sym typeface="Helvetica" panose="020B060402020202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MS PGothic" panose="020B0600070205080204" pitchFamily="34" charset="-128"/>
                          <a:cs typeface="Gill Sans Light" charset="0"/>
                          <a:sym typeface="Gill Sans Light" charset="0"/>
                        </a:defRPr>
                      </a:lvl1pPr>
                      <a:lvl2pPr marL="742950" indent="-28575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2pPr>
                      <a:lvl3pPr marL="11430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3pPr>
                      <a:lvl4pPr marL="16002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4pPr>
                      <a:lvl5pPr marL="20574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5pPr>
                      <a:lvl6pPr marL="25146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6pPr>
                      <a:lvl7pPr marL="29718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7pPr>
                      <a:lvl8pPr marL="34290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8pPr>
                      <a:lvl9pPr marL="38862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MS PGothic" panose="020B0600070205080204" pitchFamily="34" charset="-128"/>
                          <a:sym typeface="Gill Sans Light" charset="0"/>
                        </a:rPr>
                        <a:t>subscrip</a:t>
                      </a:r>
                      <a:r>
                        <a:rPr kumimoji="0" lang="en-US" altLang="en-US" sz="2200" b="0" i="1" u="none" strike="noStrike" cap="none" normalizeH="0" baseline="-600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MS PGothic" panose="020B0600070205080204" pitchFamily="34" charset="-128"/>
                          <a:sym typeface="Gill Sans Light" charset="0"/>
                        </a:rPr>
                        <a:t>t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MS PGothic" panose="020B0600070205080204" pitchFamily="34" charset="-128"/>
                        <a:sym typeface="Helvetica" panose="020B060402020202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77566011"/>
                  </a:ext>
                </a:extLst>
              </a:tr>
              <a:tr h="747237">
                <a:tc>
                  <a:txBody>
                    <a:bodyPr/>
                    <a:lstStyle>
                      <a:lvl1pPr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MS PGothic" panose="020B0600070205080204" pitchFamily="34" charset="-128"/>
                          <a:cs typeface="Gill Sans Light" charset="0"/>
                          <a:sym typeface="Gill Sans Light" charset="0"/>
                        </a:defRPr>
                      </a:lvl1pPr>
                      <a:lvl2pPr marL="742950" indent="-28575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2pPr>
                      <a:lvl3pPr marL="11430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3pPr>
                      <a:lvl4pPr marL="16002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4pPr>
                      <a:lvl5pPr marL="20574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5pPr>
                      <a:lvl6pPr marL="25146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6pPr>
                      <a:lvl7pPr marL="29718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7pPr>
                      <a:lvl8pPr marL="34290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8pPr>
                      <a:lvl9pPr marL="38862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Courier New" panose="02070309020205020404" pitchFamily="49" charset="0"/>
                          <a:ea typeface="MS PGothic" panose="020B0600070205080204" pitchFamily="34" charset="-128"/>
                          <a:sym typeface="Courier New" panose="02070309020205020404" pitchFamily="49" charset="0"/>
                        </a:rPr>
                        <a:t>big $\Omega$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MS PGothic" panose="020B0600070205080204" pitchFamily="34" charset="-128"/>
                        <a:sym typeface="Helvetica" panose="020B060402020202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MS PGothic" panose="020B0600070205080204" pitchFamily="34" charset="-128"/>
                          <a:cs typeface="Gill Sans Light" charset="0"/>
                          <a:sym typeface="Gill Sans Light" charset="0"/>
                        </a:defRPr>
                      </a:lvl1pPr>
                      <a:lvl2pPr marL="742950" indent="-28575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2pPr>
                      <a:lvl3pPr marL="11430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3pPr>
                      <a:lvl4pPr marL="16002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4pPr>
                      <a:lvl5pPr marL="20574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5pPr>
                      <a:lvl6pPr marL="25146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6pPr>
                      <a:lvl7pPr marL="29718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7pPr>
                      <a:lvl8pPr marL="34290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8pPr>
                      <a:lvl9pPr marL="38862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MS PGothic" panose="020B0600070205080204" pitchFamily="34" charset="-128"/>
                          <a:sym typeface="Gill Sans Light" charset="0"/>
                        </a:rPr>
                        <a:t>big Ω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MS PGothic" panose="020B0600070205080204" pitchFamily="34" charset="-128"/>
                        <a:sym typeface="Helvetica" panose="020B060402020202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2539291"/>
                  </a:ext>
                </a:extLst>
              </a:tr>
              <a:tr h="747237">
                <a:tc>
                  <a:txBody>
                    <a:bodyPr/>
                    <a:lstStyle>
                      <a:lvl1pPr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MS PGothic" panose="020B0600070205080204" pitchFamily="34" charset="-128"/>
                          <a:cs typeface="Gill Sans Light" charset="0"/>
                          <a:sym typeface="Gill Sans Light" charset="0"/>
                        </a:defRPr>
                      </a:lvl1pPr>
                      <a:lvl2pPr marL="742950" indent="-28575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2pPr>
                      <a:lvl3pPr marL="11430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3pPr>
                      <a:lvl4pPr marL="16002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4pPr>
                      <a:lvl5pPr marL="20574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5pPr>
                      <a:lvl6pPr marL="25146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6pPr>
                      <a:lvl7pPr marL="29718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7pPr>
                      <a:lvl8pPr marL="34290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8pPr>
                      <a:lvl9pPr marL="38862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Courier New" panose="02070309020205020404" pitchFamily="49" charset="0"/>
                          <a:ea typeface="MS PGothic" panose="020B0600070205080204" pitchFamily="34" charset="-128"/>
                          <a:sym typeface="Courier New" panose="02070309020205020404" pitchFamily="49" charset="0"/>
                        </a:rPr>
                        <a:t>little $\omega$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MS PGothic" panose="020B0600070205080204" pitchFamily="34" charset="-128"/>
                        <a:sym typeface="Helvetica" panose="020B060402020202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MS PGothic" panose="020B0600070205080204" pitchFamily="34" charset="-128"/>
                          <a:cs typeface="Gill Sans Light" charset="0"/>
                          <a:sym typeface="Gill Sans Light" charset="0"/>
                        </a:defRPr>
                      </a:lvl1pPr>
                      <a:lvl2pPr marL="742950" indent="-28575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2pPr>
                      <a:lvl3pPr marL="11430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3pPr>
                      <a:lvl4pPr marL="16002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4pPr>
                      <a:lvl5pPr marL="20574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5pPr>
                      <a:lvl6pPr marL="25146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6pPr>
                      <a:lvl7pPr marL="29718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7pPr>
                      <a:lvl8pPr marL="34290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8pPr>
                      <a:lvl9pPr marL="38862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0" i="0" u="none" strike="noStrike" cap="none" normalizeH="0" baseline="0">
                          <a:ln>
                            <a:noFill/>
                          </a:ln>
                          <a:solidFill>
                            <a:srgbClr val="5F7579"/>
                          </a:solidFill>
                          <a:effectLst/>
                          <a:latin typeface="Gill Sans Light" charset="0"/>
                          <a:ea typeface="MS PGothic" panose="020B0600070205080204" pitchFamily="34" charset="-128"/>
                          <a:sym typeface="Gill Sans Light" charset="0"/>
                        </a:rPr>
                        <a:t>little ω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MS PGothic" panose="020B0600070205080204" pitchFamily="34" charset="-128"/>
                        <a:sym typeface="Helvetica" panose="020B060402020202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44045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7042929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64004486-5098-6144-88E0-AA4B4FF3FC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4029" y="-5715"/>
            <a:ext cx="8641080" cy="1295877"/>
          </a:xfrm>
        </p:spPr>
        <p:txBody>
          <a:bodyPr/>
          <a:lstStyle/>
          <a:p>
            <a:pPr eaLnBrk="1"/>
            <a:r>
              <a:rPr lang="en-US" altLang="en-US" dirty="0"/>
              <a:t>GRAPHICS / FIGURES</a:t>
            </a: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25F6D24C-5CA2-D24E-AB04-63222D8AC8A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69421" y="1070024"/>
            <a:ext cx="7268199" cy="5337810"/>
          </a:xfrm>
        </p:spPr>
        <p:txBody>
          <a:bodyPr>
            <a:normAutofit fontScale="92500" lnSpcReduction="10000"/>
          </a:bodyPr>
          <a:lstStyle/>
          <a:p>
            <a:pPr marL="81439" indent="-51435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 dirty="0">
                <a:solidFill>
                  <a:srgbClr val="535353"/>
                </a:solidFill>
              </a:rPr>
              <a:t>Including a figure:</a:t>
            </a:r>
            <a:br>
              <a:rPr lang="en-US" altLang="en-US" dirty="0">
                <a:solidFill>
                  <a:srgbClr val="535353"/>
                </a:solidFill>
              </a:rPr>
            </a:br>
            <a:endParaRPr lang="en-US" altLang="en-US" dirty="0">
              <a:solidFill>
                <a:srgbClr val="535353"/>
              </a:solidFill>
            </a:endParaRPr>
          </a:p>
          <a:p>
            <a:pPr marL="81439" indent="-51435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1440" dirty="0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\begin{figure}[</a:t>
            </a:r>
            <a:r>
              <a:rPr lang="en-US" altLang="en-US" sz="1440" dirty="0" err="1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htbp</a:t>
            </a:r>
            <a:r>
              <a:rPr lang="en-US" altLang="en-US" sz="1440" dirty="0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]  %</a:t>
            </a:r>
            <a:r>
              <a:rPr lang="en-US" altLang="en-US" sz="1440" i="1" dirty="0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[Here Top Bottom Page(of floats)]</a:t>
            </a:r>
          </a:p>
          <a:p>
            <a:pPr marL="81439" indent="-51435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1440" dirty="0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   \centering  </a:t>
            </a:r>
            <a:r>
              <a:rPr lang="en-US" altLang="en-US" sz="1440" i="1" dirty="0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%center the Figure</a:t>
            </a:r>
          </a:p>
          <a:p>
            <a:pPr marL="81439" indent="-51435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1440" dirty="0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   \</a:t>
            </a:r>
            <a:r>
              <a:rPr lang="en-US" altLang="en-US" sz="1440" dirty="0" err="1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includegraphics</a:t>
            </a:r>
            <a:r>
              <a:rPr lang="en-US" altLang="en-US" sz="1440" dirty="0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[width=3.0in]{</a:t>
            </a:r>
            <a:r>
              <a:rPr lang="en-US" altLang="en-US" sz="1440" b="1" dirty="0" err="1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HeNeSetup</a:t>
            </a:r>
            <a:r>
              <a:rPr lang="en-US" altLang="en-US" sz="1440" dirty="0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}  </a:t>
            </a:r>
            <a:r>
              <a:rPr lang="en-US" altLang="en-US" sz="1440" i="1" dirty="0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%Width and </a:t>
            </a:r>
            <a:r>
              <a:rPr lang="en-US" altLang="en-US" sz="1440" b="1" i="1" dirty="0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Filename</a:t>
            </a:r>
            <a:endParaRPr lang="en-US" altLang="en-US" sz="1440" i="1" dirty="0">
              <a:solidFill>
                <a:srgbClr val="535353"/>
              </a:solidFill>
              <a:latin typeface="Courier New" panose="02070309020205020404" pitchFamily="49" charset="0"/>
              <a:sym typeface="Courier New" panose="02070309020205020404" pitchFamily="49" charset="0"/>
            </a:endParaRPr>
          </a:p>
          <a:p>
            <a:pPr marL="81439" indent="-51435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1440" dirty="0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   \caption{Diagram of equipment setup used for the </a:t>
            </a:r>
            <a:r>
              <a:rPr lang="en-US" altLang="en-US" sz="1440" dirty="0" err="1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HeNe</a:t>
            </a:r>
            <a:r>
              <a:rPr lang="en-US" altLang="en-US" sz="1440" dirty="0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 laser test experiments}  </a:t>
            </a:r>
            <a:r>
              <a:rPr lang="en-US" altLang="en-US" sz="1440" i="1" dirty="0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%Caption for the figure</a:t>
            </a:r>
          </a:p>
          <a:p>
            <a:pPr marL="81439" indent="-51435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1440" dirty="0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   \label{</a:t>
            </a:r>
            <a:r>
              <a:rPr lang="en-US" altLang="en-US" sz="1440" dirty="0" err="1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fg:lasertest</a:t>
            </a:r>
            <a:r>
              <a:rPr lang="en-US" altLang="en-US" sz="1440" dirty="0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}  </a:t>
            </a:r>
            <a:r>
              <a:rPr lang="en-US" altLang="en-US" sz="1440" i="1" dirty="0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%Label name for the figure, use this to reference it later.</a:t>
            </a:r>
          </a:p>
          <a:p>
            <a:pPr marL="81439" indent="-51435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1440" dirty="0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\end{figure}</a:t>
            </a:r>
          </a:p>
          <a:p>
            <a:pPr marL="81439" indent="-51435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 dirty="0">
                <a:solidFill>
                  <a:srgbClr val="535353"/>
                </a:solidFill>
              </a:rPr>
              <a:t>Figures can be of type </a:t>
            </a:r>
            <a:r>
              <a:rPr lang="en-US" altLang="en-US" b="1" dirty="0">
                <a:solidFill>
                  <a:srgbClr val="535353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.</a:t>
            </a:r>
            <a:r>
              <a:rPr lang="en-US" altLang="en-US" sz="2600" b="1" dirty="0">
                <a:solidFill>
                  <a:srgbClr val="535353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jpg, .eps, pdf</a:t>
            </a:r>
            <a:r>
              <a:rPr lang="en-US" altLang="en-US" sz="2600" dirty="0">
                <a:solidFill>
                  <a:srgbClr val="535353"/>
                </a:solidFill>
              </a:rPr>
              <a:t> and </a:t>
            </a:r>
            <a:r>
              <a:rPr lang="en-US" altLang="en-US" sz="2600" b="1" dirty="0">
                <a:solidFill>
                  <a:srgbClr val="535353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.</a:t>
            </a:r>
            <a:r>
              <a:rPr lang="en-US" altLang="en-US" sz="2600" b="1" dirty="0" err="1">
                <a:solidFill>
                  <a:srgbClr val="535353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png</a:t>
            </a:r>
            <a:r>
              <a:rPr lang="en-US" altLang="en-US" sz="2600" dirty="0">
                <a:solidFill>
                  <a:srgbClr val="535353"/>
                </a:solidFill>
              </a:rPr>
              <a:t> </a:t>
            </a:r>
            <a:br>
              <a:rPr lang="en-US" altLang="en-US" dirty="0">
                <a:solidFill>
                  <a:srgbClr val="535353"/>
                </a:solidFill>
              </a:rPr>
            </a:br>
            <a:r>
              <a:rPr lang="en-US" altLang="en-US" dirty="0">
                <a:solidFill>
                  <a:srgbClr val="535353"/>
                </a:solidFill>
              </a:rPr>
              <a:t>some others but may need extra packages…</a:t>
            </a:r>
            <a:endParaRPr lang="en-US" altLang="en-US" dirty="0"/>
          </a:p>
        </p:txBody>
      </p:sp>
      <p:sp>
        <p:nvSpPr>
          <p:cNvPr id="17412" name="TextBox 1">
            <a:extLst>
              <a:ext uri="{FF2B5EF4-FFF2-40B4-BE49-F238E27FC236}">
                <a16:creationId xmlns:a16="http://schemas.microsoft.com/office/drawing/2014/main" id="{5E84CB87-55BE-B34C-A412-C57F9E84D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9463" y="5848600"/>
            <a:ext cx="4596964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ctr"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MS PGothic" panose="020B0600070205080204" pitchFamily="34" charset="-128"/>
                <a:cs typeface="Gill Sans Light" panose="020B0302020104020203" pitchFamily="34" charset="-79"/>
                <a:sym typeface="Gill Sans Light" panose="020B0302020104020203" pitchFamily="34" charset="-79"/>
              </a:defRPr>
            </a:lvl1pPr>
            <a:lvl2pPr marL="742950" indent="-285750" algn="ctr"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Gill Sans Light" panose="020B0302020104020203" pitchFamily="34" charset="-79"/>
                <a:cs typeface="Gill Sans Light" panose="020B0302020104020203" pitchFamily="34" charset="-79"/>
                <a:sym typeface="Gill Sans Light" panose="020B0302020104020203" pitchFamily="34" charset="-79"/>
              </a:defRPr>
            </a:lvl2pPr>
            <a:lvl3pPr marL="1143000" indent="-228600" algn="ctr"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Gill Sans Light" panose="020B0302020104020203" pitchFamily="34" charset="-79"/>
                <a:cs typeface="Gill Sans Light" panose="020B0302020104020203" pitchFamily="34" charset="-79"/>
                <a:sym typeface="Gill Sans Light" panose="020B0302020104020203" pitchFamily="34" charset="-79"/>
              </a:defRPr>
            </a:lvl3pPr>
            <a:lvl4pPr marL="1600200" indent="-228600" algn="ctr"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Gill Sans Light" panose="020B0302020104020203" pitchFamily="34" charset="-79"/>
                <a:cs typeface="Gill Sans Light" panose="020B0302020104020203" pitchFamily="34" charset="-79"/>
                <a:sym typeface="Gill Sans Light" panose="020B0302020104020203" pitchFamily="34" charset="-79"/>
              </a:defRPr>
            </a:lvl4pPr>
            <a:lvl5pPr marL="2057400" indent="-228600" algn="ctr"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Gill Sans Light" panose="020B0302020104020203" pitchFamily="34" charset="-79"/>
                <a:cs typeface="Gill Sans Light" panose="020B0302020104020203" pitchFamily="34" charset="-79"/>
                <a:sym typeface="Gill Sans Light" panose="020B0302020104020203" pitchFamily="34" charset="-79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Gill Sans Light" panose="020B0302020104020203" pitchFamily="34" charset="-79"/>
                <a:cs typeface="Gill Sans Light" panose="020B0302020104020203" pitchFamily="34" charset="-79"/>
                <a:sym typeface="Gill Sans Light" panose="020B0302020104020203" pitchFamily="34" charset="-79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Gill Sans Light" panose="020B0302020104020203" pitchFamily="34" charset="-79"/>
                <a:cs typeface="Gill Sans Light" panose="020B0302020104020203" pitchFamily="34" charset="-79"/>
                <a:sym typeface="Gill Sans Light" panose="020B0302020104020203" pitchFamily="34" charset="-79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Gill Sans Light" panose="020B0302020104020203" pitchFamily="34" charset="-79"/>
                <a:cs typeface="Gill Sans Light" panose="020B0302020104020203" pitchFamily="34" charset="-79"/>
                <a:sym typeface="Gill Sans Light" panose="020B0302020104020203" pitchFamily="34" charset="-79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Gill Sans Light" panose="020B0302020104020203" pitchFamily="34" charset="-79"/>
                <a:cs typeface="Gill Sans Light" panose="020B0302020104020203" pitchFamily="34" charset="-79"/>
                <a:sym typeface="Gill Sans Light" panose="020B0302020104020203" pitchFamily="34" charset="-79"/>
              </a:defRPr>
            </a:lvl9pPr>
          </a:lstStyle>
          <a:p>
            <a:pPr eaLnBrk="1">
              <a:buClrTx/>
            </a:pPr>
            <a:r>
              <a:rPr lang="en-US" altLang="en-US" sz="2880" dirty="0">
                <a:solidFill>
                  <a:srgbClr val="FF0000"/>
                </a:solidFill>
              </a:rPr>
              <a:t>Label must come after caption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C00CE4B-F93F-6948-A83B-DD4D7D48A5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111" y="1070024"/>
            <a:ext cx="4669483" cy="4238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45299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>
            <a:extLst>
              <a:ext uri="{FF2B5EF4-FFF2-40B4-BE49-F238E27FC236}">
                <a16:creationId xmlns:a16="http://schemas.microsoft.com/office/drawing/2014/main" id="{90BD6750-A269-5E44-9CE2-E4E6A48037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39119" y="422910"/>
            <a:ext cx="4359654" cy="857250"/>
          </a:xfrm>
        </p:spPr>
        <p:txBody>
          <a:bodyPr/>
          <a:lstStyle/>
          <a:p>
            <a:pPr algn="l" eaLnBrk="1"/>
            <a:r>
              <a:rPr lang="en-US" altLang="en-US"/>
              <a:t>EQUATIONS</a:t>
            </a: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6D0819AE-DCE7-B04D-9269-8154284A3C7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5352" y="1748790"/>
            <a:ext cx="7360920" cy="4023360"/>
          </a:xfrm>
        </p:spPr>
        <p:txBody>
          <a:bodyPr/>
          <a:lstStyle/>
          <a:p>
            <a:pPr marL="90012" indent="-64294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 sz="2340" dirty="0">
                <a:solidFill>
                  <a:srgbClr val="535353"/>
                </a:solidFill>
              </a:rPr>
              <a:t> Including an Equation:</a:t>
            </a:r>
          </a:p>
          <a:p>
            <a:pPr marL="90012" indent="-64294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1440" i="1" dirty="0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\begin{align}</a:t>
            </a:r>
          </a:p>
          <a:p>
            <a:pPr marL="90012" indent="-64294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1440" i="1" dirty="0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  </a:t>
            </a:r>
            <a:r>
              <a:rPr lang="en-US" altLang="en-US" sz="1440" i="1" dirty="0" err="1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n_i</a:t>
            </a:r>
            <a:r>
              <a:rPr lang="en-US" altLang="en-US" sz="1440" i="1" dirty="0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 \sin \theta _</a:t>
            </a:r>
            <a:r>
              <a:rPr lang="en-US" altLang="en-US" sz="1440" i="1" dirty="0" err="1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i</a:t>
            </a:r>
            <a:r>
              <a:rPr lang="en-US" altLang="en-US" sz="1440" i="1" dirty="0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  = </a:t>
            </a:r>
            <a:r>
              <a:rPr lang="en-US" altLang="en-US" sz="1440" i="1" dirty="0" err="1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n_t</a:t>
            </a:r>
            <a:r>
              <a:rPr lang="en-US" altLang="en-US" sz="1440" i="1" dirty="0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 \sin \theta _t \label{</a:t>
            </a:r>
            <a:r>
              <a:rPr lang="en-US" altLang="en-US" sz="1440" i="1" dirty="0" err="1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eq:snell</a:t>
            </a:r>
            <a:r>
              <a:rPr lang="en-US" altLang="en-US" sz="1440" i="1" dirty="0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}</a:t>
            </a:r>
          </a:p>
          <a:p>
            <a:pPr marL="90012" indent="-64294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1440" i="1" dirty="0">
                <a:solidFill>
                  <a:srgbClr val="535353"/>
                </a:solidFill>
                <a:latin typeface="Courier New" panose="02070309020205020404" pitchFamily="49" charset="0"/>
                <a:sym typeface="Courier New" panose="02070309020205020404" pitchFamily="49" charset="0"/>
              </a:rPr>
              <a:t>\end{align}</a:t>
            </a:r>
          </a:p>
          <a:p>
            <a:pPr marL="90012" indent="-64294">
              <a:spcBef>
                <a:spcPts val="2700"/>
              </a:spcBef>
              <a:buClr>
                <a:srgbClr val="007879"/>
              </a:buClr>
              <a:buNone/>
            </a:pPr>
            <a:endParaRPr lang="en-US" altLang="en-US" sz="1440" i="1" dirty="0">
              <a:solidFill>
                <a:srgbClr val="535353"/>
              </a:solidFill>
              <a:latin typeface="Courier New" panose="02070309020205020404" pitchFamily="49" charset="0"/>
              <a:sym typeface="Courier New" panose="02070309020205020404" pitchFamily="49" charset="0"/>
            </a:endParaRPr>
          </a:p>
          <a:p>
            <a:pPr marL="90012" indent="-64294">
              <a:spcBef>
                <a:spcPts val="2700"/>
              </a:spcBef>
              <a:buClr>
                <a:srgbClr val="007879"/>
              </a:buClr>
              <a:buNone/>
            </a:pPr>
            <a:endParaRPr lang="en-US" altLang="en-US" sz="1440" i="1" dirty="0">
              <a:solidFill>
                <a:srgbClr val="535353"/>
              </a:solidFill>
              <a:latin typeface="Courier New" panose="02070309020205020404" pitchFamily="49" charset="0"/>
              <a:sym typeface="Courier New" panose="02070309020205020404" pitchFamily="49" charset="0"/>
            </a:endParaRPr>
          </a:p>
          <a:p>
            <a:pPr marL="90012" indent="-64294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 sz="2340" dirty="0">
                <a:solidFill>
                  <a:srgbClr val="535353"/>
                </a:solidFill>
              </a:rPr>
              <a:t> Gives (with a reference number)…</a:t>
            </a:r>
            <a:endParaRPr lang="en-US" altLang="en-US" dirty="0"/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EFB86FC9-8AF4-4345-B10D-C7807F9952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01" y="3938019"/>
            <a:ext cx="4341972" cy="99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4" descr="image.pdf">
            <a:extLst>
              <a:ext uri="{FF2B5EF4-FFF2-40B4-BE49-F238E27FC236}">
                <a16:creationId xmlns:a16="http://schemas.microsoft.com/office/drawing/2014/main" id="{19E00991-2B08-4745-813B-5D7EF1B7B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268" y="4053033"/>
            <a:ext cx="890112" cy="764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" descr="latex-image-1.pdf">
            <a:extLst>
              <a:ext uri="{FF2B5EF4-FFF2-40B4-BE49-F238E27FC236}">
                <a16:creationId xmlns:a16="http://schemas.microsoft.com/office/drawing/2014/main" id="{C94EAB64-002E-3F4F-B737-FC5653E15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544" y="1175057"/>
            <a:ext cx="419481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6FAE73-6DC0-1F40-B701-A72560F61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7967" y="4053033"/>
            <a:ext cx="4881583" cy="20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05043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64AF7E6C-4F94-754B-B521-AA2AE48A71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TABLES</a:t>
            </a: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866760E1-BED5-C74A-929A-C6C9A058331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</a:rPr>
              <a:t>The code looks complicated</a:t>
            </a:r>
          </a:p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</a:rPr>
              <a:t>End result looks very nice</a:t>
            </a:r>
          </a:p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</a:rPr>
              <a:t>Very customizable once you know the right commands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012409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>
            <a:extLst>
              <a:ext uri="{FF2B5EF4-FFF2-40B4-BE49-F238E27FC236}">
                <a16:creationId xmlns:a16="http://schemas.microsoft.com/office/drawing/2014/main" id="{A9AE6171-2772-694E-B469-0A2641E8C5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5460" y="0"/>
            <a:ext cx="8641080" cy="1714500"/>
          </a:xfrm>
        </p:spPr>
        <p:txBody>
          <a:bodyPr/>
          <a:lstStyle/>
          <a:p>
            <a:pPr eaLnBrk="1"/>
            <a:r>
              <a:rPr lang="en-US" altLang="en-US"/>
              <a:t>TABLES</a:t>
            </a: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AA82AD0D-76B2-1D47-8E73-297C0F94DD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71174" y="1261587"/>
            <a:ext cx="7692390" cy="5246370"/>
          </a:xfrm>
        </p:spPr>
        <p:txBody>
          <a:bodyPr>
            <a:normAutofit lnSpcReduction="10000"/>
          </a:bodyPr>
          <a:lstStyle/>
          <a:p>
            <a:pPr marL="27147" indent="0" defTabSz="287179">
              <a:spcBef>
                <a:spcPts val="1890"/>
              </a:spcBef>
              <a:buClr>
                <a:srgbClr val="007879"/>
              </a:buClr>
              <a:buNone/>
            </a:pPr>
            <a:r>
              <a:rPr lang="en-US" altLang="en-US" sz="108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\begin{table}[</a:t>
            </a:r>
            <a:r>
              <a:rPr lang="en-US" altLang="en-US" sz="1080" err="1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htbp</a:t>
            </a:r>
            <a:r>
              <a:rPr lang="en-US" altLang="en-US" sz="108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]</a:t>
            </a:r>
          </a:p>
          <a:p>
            <a:pPr marL="27147" indent="0" defTabSz="287179">
              <a:spcBef>
                <a:spcPts val="1890"/>
              </a:spcBef>
              <a:buClr>
                <a:srgbClr val="007879"/>
              </a:buClr>
              <a:buNone/>
            </a:pPr>
            <a:r>
              <a:rPr lang="en-US" altLang="en-US" sz="108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\centering</a:t>
            </a:r>
          </a:p>
          <a:p>
            <a:pPr marL="27147" indent="0" defTabSz="287179">
              <a:spcBef>
                <a:spcPts val="1890"/>
              </a:spcBef>
              <a:buClr>
                <a:srgbClr val="007879"/>
              </a:buClr>
              <a:buNone/>
            </a:pPr>
            <a:r>
              <a:rPr lang="en-US" altLang="en-US" sz="108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\begin{tabular}{||</a:t>
            </a:r>
            <a:r>
              <a:rPr lang="en-US" altLang="en-US" sz="1080" err="1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l|cr</a:t>
            </a:r>
            <a:r>
              <a:rPr lang="en-US" altLang="en-US" sz="108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|}</a:t>
            </a:r>
          </a:p>
          <a:p>
            <a:pPr marL="27147" indent="0" defTabSz="287179">
              <a:spcBef>
                <a:spcPts val="1890"/>
              </a:spcBef>
              <a:buClr>
                <a:srgbClr val="007879"/>
              </a:buClr>
              <a:buNone/>
            </a:pPr>
            <a:r>
              <a:rPr lang="en-US" altLang="en-US" sz="108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</a:t>
            </a:r>
            <a:r>
              <a:rPr lang="en-US" altLang="en-US" sz="1080" err="1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hline</a:t>
            </a:r>
            <a:r>
              <a:rPr lang="en-US" altLang="en-US" sz="108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		</a:t>
            </a:r>
          </a:p>
          <a:p>
            <a:pPr marL="27147" indent="0" defTabSz="287179">
              <a:spcBef>
                <a:spcPts val="1890"/>
              </a:spcBef>
              <a:buClr>
                <a:srgbClr val="007879"/>
              </a:buClr>
              <a:buNone/>
            </a:pPr>
            <a:r>
              <a:rPr lang="en-US" altLang="en-US" sz="108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col 1 &amp; col 2 &amp; col 3  \\</a:t>
            </a:r>
          </a:p>
          <a:p>
            <a:pPr marL="27147" indent="0" defTabSz="287179">
              <a:spcBef>
                <a:spcPts val="1890"/>
              </a:spcBef>
              <a:buClr>
                <a:srgbClr val="007879"/>
              </a:buClr>
              <a:buNone/>
            </a:pPr>
            <a:r>
              <a:rPr lang="en-US" altLang="en-US" sz="108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</a:t>
            </a:r>
            <a:r>
              <a:rPr lang="en-US" altLang="en-US" sz="1080" err="1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hline</a:t>
            </a:r>
            <a:endParaRPr lang="en-US" altLang="en-US" sz="1080">
              <a:solidFill>
                <a:srgbClr val="535353"/>
              </a:solidFill>
              <a:latin typeface="Courier New" panose="02070309020205020404" pitchFamily="49" charset="0"/>
              <a:cs typeface="Courier New" panose="02070309020205020404" pitchFamily="49" charset="0"/>
              <a:sym typeface="Courier New" panose="02070309020205020404" pitchFamily="49" charset="0"/>
            </a:endParaRPr>
          </a:p>
          <a:p>
            <a:pPr marL="27147" indent="0" defTabSz="287179">
              <a:spcBef>
                <a:spcPts val="1890"/>
              </a:spcBef>
              <a:buClr>
                <a:srgbClr val="007879"/>
              </a:buClr>
              <a:buNone/>
            </a:pPr>
            <a:r>
              <a:rPr lang="en-US" altLang="en-US" sz="108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</a:t>
            </a:r>
            <a:r>
              <a:rPr lang="en-US" altLang="en-US" sz="1080" err="1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hline</a:t>
            </a:r>
            <a:endParaRPr lang="en-US" altLang="en-US" sz="1080">
              <a:solidFill>
                <a:srgbClr val="535353"/>
              </a:solidFill>
              <a:latin typeface="Courier New" panose="02070309020205020404" pitchFamily="49" charset="0"/>
              <a:cs typeface="Courier New" panose="02070309020205020404" pitchFamily="49" charset="0"/>
              <a:sym typeface="Courier New" panose="02070309020205020404" pitchFamily="49" charset="0"/>
            </a:endParaRPr>
          </a:p>
          <a:p>
            <a:pPr marL="27147" indent="0" defTabSz="287179">
              <a:spcBef>
                <a:spcPts val="1890"/>
              </a:spcBef>
              <a:buClr>
                <a:srgbClr val="007879"/>
              </a:buClr>
              <a:buNone/>
            </a:pPr>
            <a:r>
              <a:rPr lang="en-US" altLang="en-US" sz="108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1 &amp; 3 &amp; 5  \\</a:t>
            </a:r>
          </a:p>
          <a:p>
            <a:pPr marL="27147" indent="0" defTabSz="287179">
              <a:spcBef>
                <a:spcPts val="1890"/>
              </a:spcBef>
              <a:buClr>
                <a:srgbClr val="007879"/>
              </a:buClr>
              <a:buNone/>
            </a:pPr>
            <a:r>
              <a:rPr lang="en-US" altLang="en-US" sz="108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a &amp; </a:t>
            </a:r>
            <a:r>
              <a:rPr lang="en-US" altLang="en-US" sz="1080" err="1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bdh</a:t>
            </a:r>
            <a:r>
              <a:rPr lang="en-US" altLang="en-US" sz="108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 &amp; this  \\</a:t>
            </a:r>
          </a:p>
          <a:p>
            <a:pPr marL="27147" indent="0" defTabSz="287179">
              <a:spcBef>
                <a:spcPts val="1890"/>
              </a:spcBef>
              <a:buClr>
                <a:srgbClr val="007879"/>
              </a:buClr>
              <a:buNone/>
            </a:pPr>
            <a:r>
              <a:rPr lang="en-US" altLang="en-US" sz="108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</a:t>
            </a:r>
            <a:r>
              <a:rPr lang="en-US" altLang="en-US" sz="1080" err="1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hline</a:t>
            </a:r>
            <a:endParaRPr lang="en-US" altLang="en-US" sz="1080">
              <a:solidFill>
                <a:srgbClr val="535353"/>
              </a:solidFill>
              <a:latin typeface="Courier New" panose="02070309020205020404" pitchFamily="49" charset="0"/>
              <a:cs typeface="Courier New" panose="02070309020205020404" pitchFamily="49" charset="0"/>
              <a:sym typeface="Courier New" panose="02070309020205020404" pitchFamily="49" charset="0"/>
            </a:endParaRPr>
          </a:p>
          <a:p>
            <a:pPr marL="27147" indent="0" defTabSz="287179">
              <a:spcBef>
                <a:spcPts val="1890"/>
              </a:spcBef>
              <a:buClr>
                <a:srgbClr val="007879"/>
              </a:buClr>
              <a:buNone/>
            </a:pPr>
            <a:r>
              <a:rPr lang="en-US" altLang="en-US" sz="108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\end{tabular}</a:t>
            </a:r>
          </a:p>
          <a:p>
            <a:pPr marL="27147" indent="0" defTabSz="287179">
              <a:spcBef>
                <a:spcPts val="1890"/>
              </a:spcBef>
              <a:buClr>
                <a:srgbClr val="007879"/>
              </a:buClr>
              <a:buNone/>
            </a:pPr>
            <a:r>
              <a:rPr lang="en-US" altLang="en-US" sz="108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\caption{Table Caption}</a:t>
            </a:r>
          </a:p>
          <a:p>
            <a:pPr marL="27147" indent="0" defTabSz="287179">
              <a:spcBef>
                <a:spcPts val="1890"/>
              </a:spcBef>
              <a:buClr>
                <a:srgbClr val="007879"/>
              </a:buClr>
              <a:buNone/>
            </a:pPr>
            <a:r>
              <a:rPr lang="en-US" altLang="en-US" sz="108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\label{</a:t>
            </a:r>
            <a:r>
              <a:rPr lang="en-US" altLang="en-US" sz="1080" err="1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tab:table_label</a:t>
            </a:r>
            <a:r>
              <a:rPr lang="en-US" altLang="en-US" sz="108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}</a:t>
            </a:r>
          </a:p>
          <a:p>
            <a:pPr marL="27147" indent="0" defTabSz="287179">
              <a:spcBef>
                <a:spcPts val="1890"/>
              </a:spcBef>
              <a:buClr>
                <a:srgbClr val="007879"/>
              </a:buClr>
              <a:buNone/>
            </a:pPr>
            <a:r>
              <a:rPr lang="en-US" altLang="en-US" sz="1080">
                <a:solidFill>
                  <a:srgbClr val="535353"/>
                </a:solidFill>
                <a:latin typeface="Courier New" panose="02070309020205020404" pitchFamily="49" charset="0"/>
                <a:cs typeface="Courier New" panose="02070309020205020404" pitchFamily="49" charset="0"/>
                <a:sym typeface="Courier New" panose="02070309020205020404" pitchFamily="49" charset="0"/>
              </a:rPr>
              <a:t>\end{table}</a:t>
            </a:r>
            <a:endParaRPr lang="en-US" altLang="en-US"/>
          </a:p>
        </p:txBody>
      </p:sp>
      <p:pic>
        <p:nvPicPr>
          <p:cNvPr id="20484" name="Picture 1" descr="latex-image-1.pdf">
            <a:extLst>
              <a:ext uri="{FF2B5EF4-FFF2-40B4-BE49-F238E27FC236}">
                <a16:creationId xmlns:a16="http://schemas.microsoft.com/office/drawing/2014/main" id="{59313608-83EB-4840-ABBF-97EA05086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412" y="1916379"/>
            <a:ext cx="4183380" cy="2434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AAAA2BC-2EC1-1D45-8847-03E602F9C62E}"/>
              </a:ext>
            </a:extLst>
          </p:cNvPr>
          <p:cNvCxnSpPr/>
          <p:nvPr/>
        </p:nvCxnSpPr>
        <p:spPr>
          <a:xfrm>
            <a:off x="4473146" y="3138616"/>
            <a:ext cx="1622854" cy="0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399671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>
            <a:extLst>
              <a:ext uri="{FF2B5EF4-FFF2-40B4-BE49-F238E27FC236}">
                <a16:creationId xmlns:a16="http://schemas.microsoft.com/office/drawing/2014/main" id="{E97CD994-5FE5-2344-9185-AEF1642ED4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5460" y="182880"/>
            <a:ext cx="8641080" cy="1107282"/>
          </a:xfrm>
        </p:spPr>
        <p:txBody>
          <a:bodyPr/>
          <a:lstStyle/>
          <a:p>
            <a:pPr eaLnBrk="1"/>
            <a:r>
              <a:rPr lang="en-US" altLang="en-US" sz="3960">
                <a:solidFill>
                  <a:srgbClr val="000000"/>
                </a:solidFill>
              </a:rPr>
              <a:t>CITATIONS &amp; REFERENCES </a:t>
            </a:r>
            <a:endParaRPr lang="en-US" altLang="en-US" sz="396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54D82E57-96F9-6F47-9070-6035D686B3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131219" y="1074420"/>
            <a:ext cx="7920990" cy="1897380"/>
          </a:xfrm>
        </p:spPr>
        <p:txBody>
          <a:bodyPr/>
          <a:lstStyle/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000000"/>
                </a:solidFill>
              </a:rPr>
              <a:t>At any point in a paper one can include a citation or reference</a:t>
            </a:r>
            <a:br>
              <a:rPr lang="en-US" altLang="en-US">
                <a:solidFill>
                  <a:srgbClr val="000000"/>
                </a:solidFill>
              </a:rPr>
            </a:br>
            <a:endParaRPr lang="en-US" altLang="en-US"/>
          </a:p>
        </p:txBody>
      </p:sp>
      <p:graphicFrame>
        <p:nvGraphicFramePr>
          <p:cNvPr id="20483" name="Group 3">
            <a:extLst>
              <a:ext uri="{FF2B5EF4-FFF2-40B4-BE49-F238E27FC236}">
                <a16:creationId xmlns:a16="http://schemas.microsoft.com/office/drawing/2014/main" id="{38BDB003-A323-0443-BE99-E898956B697D}"/>
              </a:ext>
            </a:extLst>
          </p:cNvPr>
          <p:cNvGraphicFramePr>
            <a:graphicFrameLocks noGrp="1"/>
          </p:cNvGraphicFramePr>
          <p:nvPr/>
        </p:nvGraphicFramePr>
        <p:xfrm>
          <a:off x="1764030" y="2766060"/>
          <a:ext cx="8663940" cy="3611880"/>
        </p:xfrm>
        <a:graphic>
          <a:graphicData uri="http://schemas.openxmlformats.org/drawingml/2006/table">
            <a:tbl>
              <a:tblPr/>
              <a:tblGrid>
                <a:gridCol w="4844892">
                  <a:extLst>
                    <a:ext uri="{9D8B030D-6E8A-4147-A177-3AD203B41FA5}">
                      <a16:colId xmlns:a16="http://schemas.microsoft.com/office/drawing/2014/main" val="2168739542"/>
                    </a:ext>
                  </a:extLst>
                </a:gridCol>
                <a:gridCol w="3819048">
                  <a:extLst>
                    <a:ext uri="{9D8B030D-6E8A-4147-A177-3AD203B41FA5}">
                      <a16:colId xmlns:a16="http://schemas.microsoft.com/office/drawing/2014/main" val="2262176690"/>
                    </a:ext>
                  </a:extLst>
                </a:gridCol>
              </a:tblGrid>
              <a:tr h="944404">
                <a:tc>
                  <a:txBody>
                    <a:bodyPr/>
                    <a:lstStyle>
                      <a:lvl1pPr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MS PGothic" panose="020B0600070205080204" pitchFamily="34" charset="-128"/>
                          <a:cs typeface="Gill Sans Light" charset="0"/>
                          <a:sym typeface="Gill Sans Light" charset="0"/>
                        </a:defRPr>
                      </a:lvl1pPr>
                      <a:lvl2pPr marL="742950" indent="-28575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2pPr>
                      <a:lvl3pPr marL="11430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3pPr>
                      <a:lvl4pPr marL="16002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4pPr>
                      <a:lvl5pPr marL="20574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5pPr>
                      <a:lvl6pPr marL="25146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6pPr>
                      <a:lvl7pPr marL="29718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7pPr>
                      <a:lvl8pPr marL="34290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8pPr>
                      <a:lvl9pPr marL="38862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Light" charset="0"/>
                          <a:ea typeface="MS PGothic" panose="020B0600070205080204" pitchFamily="34" charset="-128"/>
                          <a:sym typeface="Gill Sans Light" charset="0"/>
                        </a:rPr>
                        <a:t>code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MS PGothic" panose="020B0600070205080204" pitchFamily="34" charset="-128"/>
                        <a:sym typeface="Helvetica" panose="020B060402020202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MS PGothic" panose="020B0600070205080204" pitchFamily="34" charset="-128"/>
                          <a:cs typeface="Gill Sans Light" charset="0"/>
                          <a:sym typeface="Gill Sans Light" charset="0"/>
                        </a:defRPr>
                      </a:lvl1pPr>
                      <a:lvl2pPr marL="742950" indent="-28575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2pPr>
                      <a:lvl3pPr marL="11430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3pPr>
                      <a:lvl4pPr marL="16002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4pPr>
                      <a:lvl5pPr marL="20574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5pPr>
                      <a:lvl6pPr marL="25146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6pPr>
                      <a:lvl7pPr marL="29718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7pPr>
                      <a:lvl8pPr marL="34290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8pPr>
                      <a:lvl9pPr marL="38862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Gill Sans Light" charset="0"/>
                          <a:ea typeface="MS PGothic" panose="020B0600070205080204" pitchFamily="34" charset="-128"/>
                          <a:sym typeface="Gill Sans Light" charset="0"/>
                        </a:rPr>
                        <a:t>result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MS PGothic" panose="020B0600070205080204" pitchFamily="34" charset="-128"/>
                        <a:sym typeface="Helvetica" panose="020B060402020202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5908087"/>
                  </a:ext>
                </a:extLst>
              </a:tr>
              <a:tr h="2667476">
                <a:tc>
                  <a:txBody>
                    <a:bodyPr/>
                    <a:lstStyle>
                      <a:lvl1pPr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MS PGothic" panose="020B0600070205080204" pitchFamily="34" charset="-128"/>
                          <a:cs typeface="Gill Sans Light" charset="0"/>
                          <a:sym typeface="Gill Sans Light" charset="0"/>
                        </a:defRPr>
                      </a:lvl1pPr>
                      <a:lvl2pPr marL="742950" indent="-28575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2pPr>
                      <a:lvl3pPr marL="11430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3pPr>
                      <a:lvl4pPr marL="16002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4pPr>
                      <a:lvl5pPr marL="20574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5pPr>
                      <a:lvl6pPr marL="25146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6pPr>
                      <a:lvl7pPr marL="29718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7pPr>
                      <a:lvl8pPr marL="34290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8pPr>
                      <a:lvl9pPr marL="38862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MS PGothic" panose="020B0600070205080204" pitchFamily="34" charset="-128"/>
                          <a:sym typeface="Courier New" panose="02070309020205020404" pitchFamily="49" charset="0"/>
                        </a:rPr>
                        <a:t>Snell</a:t>
                      </a:r>
                      <a:r>
                        <a:rPr kumimoji="0" lang="ja-JP" altLang="en-US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MS PGothic" panose="020B0600070205080204" pitchFamily="34" charset="-128"/>
                          <a:sym typeface="Courier New" panose="02070309020205020404" pitchFamily="49" charset="0"/>
                        </a:rPr>
                        <a:t>’</a:t>
                      </a: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MS PGothic" panose="020B0600070205080204" pitchFamily="34" charset="-128"/>
                          <a:sym typeface="Courier New" panose="02070309020205020404" pitchFamily="49" charset="0"/>
                        </a:rPr>
                        <a:t>s law</a:t>
                      </a:r>
                      <a:r>
                        <a:rPr kumimoji="0" lang="en-US" altLang="ja-JP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MS PGothic" panose="020B0600070205080204" pitchFamily="34" charset="-128"/>
                          <a:sym typeface="Courier New" panose="02070309020205020404" pitchFamily="49" charset="0"/>
                        </a:rPr>
                        <a:t>\cite{snell}</a:t>
                      </a: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MS PGothic" panose="020B0600070205080204" pitchFamily="34" charset="-128"/>
                          <a:sym typeface="Courier New" panose="02070309020205020404" pitchFamily="49" charset="0"/>
                        </a:rPr>
                        <a:t> is shown in equation </a:t>
                      </a:r>
                      <a:r>
                        <a:rPr kumimoji="0" lang="en-US" altLang="ja-JP" sz="2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MS PGothic" panose="020B0600070205080204" pitchFamily="34" charset="-128"/>
                          <a:sym typeface="Courier New" panose="02070309020205020404" pitchFamily="49" charset="0"/>
                        </a:rPr>
                        <a:t>\eqref{eq:snellslaw}</a:t>
                      </a:r>
                      <a:r>
                        <a:rPr kumimoji="0" lang="en-US" altLang="ja-JP" sz="23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ourier New" panose="02070309020205020404" pitchFamily="49" charset="0"/>
                          <a:ea typeface="MS PGothic" panose="020B0600070205080204" pitchFamily="34" charset="-128"/>
                          <a:sym typeface="Courier New" panose="02070309020205020404" pitchFamily="49" charset="0"/>
                        </a:rPr>
                        <a:t>.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MS PGothic" panose="020B0600070205080204" pitchFamily="34" charset="-128"/>
                        <a:sym typeface="Helvetica" panose="020B060402020202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MS PGothic" panose="020B0600070205080204" pitchFamily="34" charset="-128"/>
                          <a:cs typeface="Gill Sans Light" charset="0"/>
                          <a:sym typeface="Gill Sans Light" charset="0"/>
                        </a:defRPr>
                      </a:lvl1pPr>
                      <a:lvl2pPr marL="742950" indent="-28575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2pPr>
                      <a:lvl3pPr marL="11430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3pPr>
                      <a:lvl4pPr marL="16002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4pPr>
                      <a:lvl5pPr marL="2057400" indent="-228600" algn="ctr"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5pPr>
                      <a:lvl6pPr marL="25146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6pPr>
                      <a:lvl7pPr marL="29718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7pPr>
                      <a:lvl8pPr marL="34290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8pPr>
                      <a:lvl9pPr marL="3886200" indent="-228600" algn="ctr" defTabSz="4572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535353"/>
                        </a:buClr>
                        <a:defRPr sz="2400">
                          <a:solidFill>
                            <a:srgbClr val="525252"/>
                          </a:solidFill>
                          <a:latin typeface="Gill Sans Light" charset="0"/>
                          <a:ea typeface="Gill Sans Light" charset="0"/>
                          <a:cs typeface="Gill Sans Light" charset="0"/>
                          <a:sym typeface="Gill Sans Light" charset="0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0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sym typeface="Times New Roman" panose="02020603050405020304" pitchFamily="18" charset="0"/>
                        </a:rPr>
                        <a:t>Snell</a:t>
                      </a:r>
                      <a:r>
                        <a:rPr kumimoji="0" lang="ja-JP" altLang="en-US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sym typeface="Times New Roman" panose="02020603050405020304" pitchFamily="18" charset="0"/>
                        </a:rPr>
                        <a:t>’</a:t>
                      </a:r>
                      <a:r>
                        <a:rPr kumimoji="0" lang="en-US" altLang="ja-JP" sz="2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MS PGothic" panose="020B0600070205080204" pitchFamily="34" charset="-128"/>
                          <a:sym typeface="Times New Roman" panose="02020603050405020304" pitchFamily="18" charset="0"/>
                        </a:rPr>
                        <a:t>s law[1] is shown in equation (2).</a:t>
                      </a:r>
                      <a:endParaRPr kumimoji="0" lang="en-US" alt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ea typeface="MS PGothic" panose="020B0600070205080204" pitchFamily="34" charset="-128"/>
                        <a:sym typeface="Helvetica" panose="020B0604020202020204" pitchFamily="34" charset="0"/>
                      </a:endParaRPr>
                    </a:p>
                  </a:txBody>
                  <a:tcPr marL="34290" marR="34290" marT="34290" marB="34290" anchor="ctr" horzOverflow="overflow">
                    <a:lnL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B4B4"/>
                      </a:solidFill>
                      <a:prstDash val="solid"/>
                      <a:miter lim="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36980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874161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A9F55-C735-E141-BFD1-FA2D5766F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22"/>
            <a:ext cx="10515600" cy="867327"/>
          </a:xfrm>
        </p:spPr>
        <p:txBody>
          <a:bodyPr/>
          <a:lstStyle/>
          <a:p>
            <a:r>
              <a:rPr lang="en-US"/>
              <a:t>2D plotting – plot(</a:t>
            </a:r>
            <a:r>
              <a:rPr lang="en-US" err="1"/>
              <a:t>x,y</a:t>
            </a:r>
            <a:r>
              <a:rPr lang="en-US"/>
              <a:t>)</a:t>
            </a:r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0385BEA-1D0E-754A-A477-94E7316715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3779" y="1253331"/>
            <a:ext cx="8389245" cy="5179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D96A38-7560-8041-BAAB-56864C7E5B47}"/>
              </a:ext>
            </a:extLst>
          </p:cNvPr>
          <p:cNvSpPr txBox="1"/>
          <p:nvPr/>
        </p:nvSpPr>
        <p:spPr>
          <a:xfrm>
            <a:off x="399394" y="1997839"/>
            <a:ext cx="2890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Plot(</a:t>
            </a:r>
            <a:r>
              <a:rPr lang="en-US" err="1"/>
              <a:t>x,y</a:t>
            </a:r>
            <a:r>
              <a:rPr lang="en-US"/>
              <a:t>) -- basic 2D plotting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hold on – tells the plot to plot data on top of last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hold off – tells the plot to only plot the new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Linspace</a:t>
            </a:r>
            <a:r>
              <a:rPr lang="en-US"/>
              <a:t>() – generates an array of linearly spaced points</a:t>
            </a:r>
          </a:p>
        </p:txBody>
      </p:sp>
    </p:spTree>
    <p:extLst>
      <p:ext uri="{BB962C8B-B14F-4D97-AF65-F5344CB8AC3E}">
        <p14:creationId xmlns:p14="http://schemas.microsoft.com/office/powerpoint/2010/main" val="28325375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>
            <a:extLst>
              <a:ext uri="{FF2B5EF4-FFF2-40B4-BE49-F238E27FC236}">
                <a16:creationId xmlns:a16="http://schemas.microsoft.com/office/drawing/2014/main" id="{FBEE89A6-4DE3-F348-8213-302882D71E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BIBLIOGRAPHY AND REFERENCES</a:t>
            </a: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F95C12CE-E61C-574D-8A5B-D855E16C60E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</a:rPr>
              <a:t>Bibliography is at the end and must include everything that has a \cite{} in the paper</a:t>
            </a:r>
          </a:p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</a:rPr>
              <a:t>References must point to a </a:t>
            </a:r>
            <a:r>
              <a:rPr lang="ja-JP" altLang="en-US">
                <a:solidFill>
                  <a:srgbClr val="535353"/>
                </a:solidFill>
              </a:rPr>
              <a:t>“</a:t>
            </a:r>
            <a:r>
              <a:rPr lang="en-US" altLang="ja-JP">
                <a:solidFill>
                  <a:srgbClr val="535353"/>
                </a:solidFill>
              </a:rPr>
              <a:t>\label</a:t>
            </a:r>
            <a:r>
              <a:rPr lang="ja-JP" altLang="en-US">
                <a:solidFill>
                  <a:srgbClr val="535353"/>
                </a:solidFill>
              </a:rPr>
              <a:t>”</a:t>
            </a:r>
            <a:r>
              <a:rPr lang="en-US" altLang="ja-JP">
                <a:solidFill>
                  <a:srgbClr val="535353"/>
                </a:solidFill>
              </a:rPr>
              <a:t> somewhere in the document </a:t>
            </a:r>
          </a:p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</a:rPr>
              <a:t>Chapter, table, figure, equation, etc.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368954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>
            <a:extLst>
              <a:ext uri="{FF2B5EF4-FFF2-40B4-BE49-F238E27FC236}">
                <a16:creationId xmlns:a16="http://schemas.microsoft.com/office/drawing/2014/main" id="{65B01D89-E8A2-044A-BC4E-4916BE38E6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HOW TO COMPILE</a:t>
            </a: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277E41E6-3648-3546-9D35-659A50E202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51448" indent="-141447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 sz="2340">
                <a:solidFill>
                  <a:srgbClr val="535353"/>
                </a:solidFill>
              </a:rPr>
              <a:t>Easiest to compile to PDF, but </a:t>
            </a:r>
            <a:r>
              <a:rPr lang="en-US" altLang="en-US" sz="2340" b="1">
                <a:solidFill>
                  <a:srgbClr val="535353"/>
                </a:solidFill>
                <a:latin typeface="Verdana" panose="020B0604030504040204" pitchFamily="34" charset="0"/>
                <a:sym typeface="Verdana" panose="020B0604030504040204" pitchFamily="34" charset="0"/>
              </a:rPr>
              <a:t>many</a:t>
            </a:r>
            <a:r>
              <a:rPr lang="en-US" altLang="en-US" sz="2340">
                <a:solidFill>
                  <a:srgbClr val="535353"/>
                </a:solidFill>
              </a:rPr>
              <a:t> other options are available</a:t>
            </a:r>
          </a:p>
          <a:p>
            <a:pPr marL="151448" indent="-141447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 sz="2340">
                <a:solidFill>
                  <a:srgbClr val="535353"/>
                </a:solidFill>
              </a:rPr>
              <a:t>In Overleaf just a click away!</a:t>
            </a:r>
          </a:p>
          <a:p>
            <a:pPr marL="151448" indent="-141447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 sz="2340">
                <a:solidFill>
                  <a:srgbClr val="535353"/>
                </a:solidFill>
              </a:rPr>
              <a:t>Locally it can be done from a program OR command line</a:t>
            </a:r>
          </a:p>
          <a:p>
            <a:pPr marL="151448" indent="-141447">
              <a:spcBef>
                <a:spcPts val="2700"/>
              </a:spcBef>
              <a:buClr>
                <a:srgbClr val="007879"/>
              </a:buClr>
              <a:buNone/>
            </a:pPr>
            <a:r>
              <a:rPr lang="en-US" altLang="en-US" sz="2340">
                <a:solidFill>
                  <a:srgbClr val="535353"/>
                </a:solidFill>
              </a:rPr>
              <a:t>	&gt;&gt; </a:t>
            </a:r>
            <a:r>
              <a:rPr lang="en-US" altLang="en-US" sz="2340" err="1">
                <a:solidFill>
                  <a:srgbClr val="535353"/>
                </a:solidFill>
              </a:rPr>
              <a:t>pdflatex</a:t>
            </a:r>
            <a:r>
              <a:rPr lang="en-US" altLang="en-US" sz="2340">
                <a:solidFill>
                  <a:srgbClr val="535353"/>
                </a:solidFill>
              </a:rPr>
              <a:t> </a:t>
            </a:r>
            <a:r>
              <a:rPr lang="en-US" altLang="en-US" sz="2340" err="1">
                <a:solidFill>
                  <a:srgbClr val="535353"/>
                </a:solidFill>
              </a:rPr>
              <a:t>filename.tex</a:t>
            </a:r>
            <a:endParaRPr lang="en-US" altLang="en-US" sz="2340">
              <a:solidFill>
                <a:srgbClr val="535353"/>
              </a:solidFill>
            </a:endParaRPr>
          </a:p>
          <a:p>
            <a:pPr marL="608648" lvl="1" indent="-141447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 sz="1940">
                <a:solidFill>
                  <a:srgbClr val="535353"/>
                </a:solidFill>
              </a:rPr>
              <a:t>Output is to </a:t>
            </a:r>
            <a:r>
              <a:rPr lang="ja-JP" altLang="en-US" sz="1940">
                <a:solidFill>
                  <a:srgbClr val="535353"/>
                </a:solidFill>
              </a:rPr>
              <a:t>“</a:t>
            </a:r>
            <a:r>
              <a:rPr lang="en-US" altLang="ja-JP" sz="1940" err="1">
                <a:solidFill>
                  <a:srgbClr val="535353"/>
                </a:solidFill>
              </a:rPr>
              <a:t>filename.pdf</a:t>
            </a:r>
            <a:r>
              <a:rPr lang="ja-JP" altLang="en-US" sz="1940">
                <a:solidFill>
                  <a:srgbClr val="535353"/>
                </a:solidFill>
              </a:rPr>
              <a:t>”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3459040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>
            <a:extLst>
              <a:ext uri="{FF2B5EF4-FFF2-40B4-BE49-F238E27FC236}">
                <a16:creationId xmlns:a16="http://schemas.microsoft.com/office/drawing/2014/main" id="{365772B5-BEB5-304A-A277-A84D5B35A9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HOW TO COMPILE</a:t>
            </a: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B55F0D2F-972A-8846-8A92-860CB5BE213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190024" indent="-190024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 sz="2340">
                <a:solidFill>
                  <a:srgbClr val="535353"/>
                </a:solidFill>
              </a:rPr>
              <a:t>References and citations are found at runtime and no searching is performed.  </a:t>
            </a:r>
          </a:p>
          <a:p>
            <a:pPr marL="190024" indent="-190024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 sz="2340">
                <a:solidFill>
                  <a:srgbClr val="535353"/>
                </a:solidFill>
              </a:rPr>
              <a:t>Needs to be compiled </a:t>
            </a:r>
            <a:r>
              <a:rPr lang="en-US" altLang="en-US" sz="2340" b="1">
                <a:solidFill>
                  <a:srgbClr val="535353"/>
                </a:solidFill>
              </a:rPr>
              <a:t>TWICE</a:t>
            </a:r>
            <a:r>
              <a:rPr lang="en-US" altLang="en-US" sz="2340">
                <a:solidFill>
                  <a:srgbClr val="535353"/>
                </a:solidFill>
              </a:rPr>
              <a:t>, once to see all references, second to label them appropriately</a:t>
            </a:r>
          </a:p>
          <a:p>
            <a:pPr marL="190024" indent="-190024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 sz="2340">
                <a:solidFill>
                  <a:srgbClr val="535353"/>
                </a:solidFill>
              </a:rPr>
              <a:t>Overleaf handles all this for you.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341025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0E27C38A-697F-1E4E-B5AD-6EDA99925D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5440" y="-228600"/>
            <a:ext cx="8949690" cy="1703070"/>
          </a:xfrm>
        </p:spPr>
        <p:txBody>
          <a:bodyPr/>
          <a:lstStyle/>
          <a:p>
            <a:pPr eaLnBrk="1"/>
            <a:r>
              <a:rPr lang="en-US" altLang="en-US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Compiling the </a:t>
            </a:r>
            <a:r>
              <a:rPr lang="ja-JP" altLang="en-US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‘</a:t>
            </a:r>
            <a:r>
              <a:rPr lang="en-US" altLang="ja-JP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tex</a:t>
            </a:r>
            <a:r>
              <a:rPr lang="ja-JP" altLang="en-US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’</a:t>
            </a:r>
            <a:r>
              <a:rPr lang="en-US" altLang="ja-JP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 file - program reads through your file ONCE</a:t>
            </a:r>
            <a:endParaRPr lang="en-US" altLang="en-US"/>
          </a:p>
        </p:txBody>
      </p:sp>
      <p:sp>
        <p:nvSpPr>
          <p:cNvPr id="25603" name="AutoShape 2">
            <a:extLst>
              <a:ext uri="{FF2B5EF4-FFF2-40B4-BE49-F238E27FC236}">
                <a16:creationId xmlns:a16="http://schemas.microsoft.com/office/drawing/2014/main" id="{3B3A4796-C8D3-F646-A3CE-246C2FE84FBB}"/>
              </a:ext>
            </a:extLst>
          </p:cNvPr>
          <p:cNvSpPr>
            <a:spLocks/>
          </p:cNvSpPr>
          <p:nvPr/>
        </p:nvSpPr>
        <p:spPr bwMode="auto">
          <a:xfrm>
            <a:off x="2461260" y="2434590"/>
            <a:ext cx="4126230" cy="2194560"/>
          </a:xfrm>
          <a:custGeom>
            <a:avLst/>
            <a:gdLst>
              <a:gd name="T0" fmla="*/ 486561900 w 21600"/>
              <a:gd name="T1" fmla="*/ 137634133 h 21600"/>
              <a:gd name="T2" fmla="*/ 486561900 w 21600"/>
              <a:gd name="T3" fmla="*/ 137634133 h 21600"/>
              <a:gd name="T4" fmla="*/ 486561900 w 21600"/>
              <a:gd name="T5" fmla="*/ 137634133 h 21600"/>
              <a:gd name="T6" fmla="*/ 486561900 w 21600"/>
              <a:gd name="T7" fmla="*/ 137634133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b"/>
          <a:lstStyle/>
          <a:p>
            <a:pPr eaLnBrk="1"/>
            <a:r>
              <a:rPr lang="en-US" altLang="en-US" sz="2160">
                <a:latin typeface="Courier" pitchFamily="2" charset="0"/>
                <a:sym typeface="Courier" pitchFamily="2" charset="0"/>
              </a:rPr>
              <a:t>See equation \</a:t>
            </a:r>
            <a:r>
              <a:rPr lang="en-US" altLang="en-US" sz="2160" err="1">
                <a:latin typeface="Courier" pitchFamily="2" charset="0"/>
                <a:sym typeface="Courier" pitchFamily="2" charset="0"/>
              </a:rPr>
              <a:t>eqref</a:t>
            </a:r>
            <a:r>
              <a:rPr lang="en-US" altLang="en-US" sz="2160">
                <a:latin typeface="Courier" pitchFamily="2" charset="0"/>
                <a:sym typeface="Courier" pitchFamily="2" charset="0"/>
              </a:rPr>
              <a:t>{</a:t>
            </a:r>
            <a:r>
              <a:rPr lang="en-US" altLang="en-US" sz="2160" err="1">
                <a:latin typeface="Courier" pitchFamily="2" charset="0"/>
                <a:sym typeface="Courier" pitchFamily="2" charset="0"/>
              </a:rPr>
              <a:t>simpleMath</a:t>
            </a:r>
            <a:r>
              <a:rPr lang="en-US" altLang="en-US" sz="2160">
                <a:latin typeface="Courier" pitchFamily="2" charset="0"/>
                <a:sym typeface="Courier" pitchFamily="2" charset="0"/>
              </a:rPr>
              <a:t>}.</a:t>
            </a:r>
          </a:p>
          <a:p>
            <a:pPr eaLnBrk="1"/>
            <a:endParaRPr lang="en-US" altLang="en-US" sz="2160">
              <a:latin typeface="Courier" pitchFamily="2" charset="0"/>
              <a:sym typeface="Courier" pitchFamily="2" charset="0"/>
            </a:endParaRPr>
          </a:p>
          <a:p>
            <a:pPr eaLnBrk="1"/>
            <a:r>
              <a:rPr lang="en-US" altLang="en-US" sz="2160">
                <a:latin typeface="Courier" pitchFamily="2" charset="0"/>
                <a:sym typeface="Courier" pitchFamily="2" charset="0"/>
              </a:rPr>
              <a:t>\begin{equation}</a:t>
            </a:r>
          </a:p>
          <a:p>
            <a:pPr eaLnBrk="1"/>
            <a:r>
              <a:rPr lang="en-US" altLang="en-US" sz="2160">
                <a:latin typeface="Courier" pitchFamily="2" charset="0"/>
                <a:sym typeface="Courier" pitchFamily="2" charset="0"/>
              </a:rPr>
              <a:t>1+2=3 \label{</a:t>
            </a:r>
            <a:r>
              <a:rPr lang="en-US" altLang="en-US" sz="2160" err="1">
                <a:latin typeface="Courier" pitchFamily="2" charset="0"/>
                <a:sym typeface="Courier" pitchFamily="2" charset="0"/>
              </a:rPr>
              <a:t>simpleMath</a:t>
            </a:r>
            <a:r>
              <a:rPr lang="en-US" altLang="en-US" sz="2160">
                <a:latin typeface="Courier" pitchFamily="2" charset="0"/>
                <a:sym typeface="Courier" pitchFamily="2" charset="0"/>
              </a:rPr>
              <a:t>}</a:t>
            </a:r>
          </a:p>
          <a:p>
            <a:pPr eaLnBrk="1"/>
            <a:r>
              <a:rPr lang="en-US" altLang="en-US" sz="2160">
                <a:latin typeface="Courier" pitchFamily="2" charset="0"/>
                <a:sym typeface="Courier" pitchFamily="2" charset="0"/>
              </a:rPr>
              <a:t>\end{equation}</a:t>
            </a:r>
            <a:endParaRPr lang="en-US" altLang="en-US" sz="1620"/>
          </a:p>
        </p:txBody>
      </p:sp>
    </p:spTree>
    <p:extLst>
      <p:ext uri="{BB962C8B-B14F-4D97-AF65-F5344CB8AC3E}">
        <p14:creationId xmlns:p14="http://schemas.microsoft.com/office/powerpoint/2010/main" val="2746984216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>
            <a:extLst>
              <a:ext uri="{FF2B5EF4-FFF2-40B4-BE49-F238E27FC236}">
                <a16:creationId xmlns:a16="http://schemas.microsoft.com/office/drawing/2014/main" id="{27A5E809-1527-9F40-BAEE-62633F8821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5440" y="-228600"/>
            <a:ext cx="8949690" cy="1703070"/>
          </a:xfrm>
        </p:spPr>
        <p:txBody>
          <a:bodyPr/>
          <a:lstStyle/>
          <a:p>
            <a:pPr eaLnBrk="1"/>
            <a:r>
              <a:rPr lang="en-US" altLang="en-US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Compiling the </a:t>
            </a:r>
            <a:r>
              <a:rPr lang="ja-JP" altLang="en-US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‘</a:t>
            </a:r>
            <a:r>
              <a:rPr lang="en-US" altLang="ja-JP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tex</a:t>
            </a:r>
            <a:r>
              <a:rPr lang="ja-JP" altLang="en-US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’</a:t>
            </a:r>
            <a:r>
              <a:rPr lang="en-US" altLang="ja-JP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 file - program reads through your file ONCE</a:t>
            </a:r>
            <a:endParaRPr lang="en-US" altLang="en-US"/>
          </a:p>
        </p:txBody>
      </p:sp>
      <p:sp>
        <p:nvSpPr>
          <p:cNvPr id="26627" name="Line 2">
            <a:extLst>
              <a:ext uri="{FF2B5EF4-FFF2-40B4-BE49-F238E27FC236}">
                <a16:creationId xmlns:a16="http://schemas.microsoft.com/office/drawing/2014/main" id="{F45AA51E-C75D-D74C-842F-AACDB08551F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66938" y="2867502"/>
            <a:ext cx="37148" cy="1337310"/>
          </a:xfrm>
          <a:prstGeom prst="line">
            <a:avLst/>
          </a:prstGeom>
          <a:noFill/>
          <a:ln w="76200">
            <a:solidFill>
              <a:srgbClr val="535353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 sz="1620"/>
          </a:p>
        </p:txBody>
      </p:sp>
      <p:sp>
        <p:nvSpPr>
          <p:cNvPr id="26628" name="AutoShape 3">
            <a:extLst>
              <a:ext uri="{FF2B5EF4-FFF2-40B4-BE49-F238E27FC236}">
                <a16:creationId xmlns:a16="http://schemas.microsoft.com/office/drawing/2014/main" id="{302ED55A-6819-7E46-9A56-B67F4E380412}"/>
              </a:ext>
            </a:extLst>
          </p:cNvPr>
          <p:cNvSpPr>
            <a:spLocks/>
          </p:cNvSpPr>
          <p:nvPr/>
        </p:nvSpPr>
        <p:spPr bwMode="auto">
          <a:xfrm>
            <a:off x="8234839" y="2910364"/>
            <a:ext cx="1840230" cy="960120"/>
          </a:xfrm>
          <a:custGeom>
            <a:avLst/>
            <a:gdLst>
              <a:gd name="T0" fmla="*/ 96777734 w 21600"/>
              <a:gd name="T1" fmla="*/ 26344033 h 21600"/>
              <a:gd name="T2" fmla="*/ 96777734 w 21600"/>
              <a:gd name="T3" fmla="*/ 26344033 h 21600"/>
              <a:gd name="T4" fmla="*/ 96777734 w 21600"/>
              <a:gd name="T5" fmla="*/ 26344033 h 21600"/>
              <a:gd name="T6" fmla="*/ 96777734 w 21600"/>
              <a:gd name="T7" fmla="*/ 26344033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b"/>
          <a:lstStyle/>
          <a:p>
            <a:pPr eaLnBrk="1"/>
            <a:r>
              <a:rPr lang="en-US" altLang="en-US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file.aux</a:t>
            </a:r>
          </a:p>
        </p:txBody>
      </p:sp>
      <p:sp>
        <p:nvSpPr>
          <p:cNvPr id="26629" name="AutoShape 4">
            <a:extLst>
              <a:ext uri="{FF2B5EF4-FFF2-40B4-BE49-F238E27FC236}">
                <a16:creationId xmlns:a16="http://schemas.microsoft.com/office/drawing/2014/main" id="{A48744A7-0B7F-1248-BB78-9518872C1796}"/>
              </a:ext>
            </a:extLst>
          </p:cNvPr>
          <p:cNvSpPr>
            <a:spLocks/>
          </p:cNvSpPr>
          <p:nvPr/>
        </p:nvSpPr>
        <p:spPr bwMode="auto">
          <a:xfrm>
            <a:off x="2461260" y="2434590"/>
            <a:ext cx="4126230" cy="2194560"/>
          </a:xfrm>
          <a:custGeom>
            <a:avLst/>
            <a:gdLst>
              <a:gd name="T0" fmla="*/ 486561900 w 21600"/>
              <a:gd name="T1" fmla="*/ 137634133 h 21600"/>
              <a:gd name="T2" fmla="*/ 486561900 w 21600"/>
              <a:gd name="T3" fmla="*/ 137634133 h 21600"/>
              <a:gd name="T4" fmla="*/ 486561900 w 21600"/>
              <a:gd name="T5" fmla="*/ 137634133 h 21600"/>
              <a:gd name="T6" fmla="*/ 486561900 w 21600"/>
              <a:gd name="T7" fmla="*/ 137634133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b"/>
          <a:lstStyle/>
          <a:p>
            <a:pPr eaLnBrk="1"/>
            <a:r>
              <a:rPr lang="en-US" altLang="en-US" sz="2160">
                <a:latin typeface="Courier" pitchFamily="2" charset="0"/>
                <a:sym typeface="Courier" pitchFamily="2" charset="0"/>
              </a:rPr>
              <a:t>See equation \eqref{simpleMath}.</a:t>
            </a:r>
          </a:p>
          <a:p>
            <a:pPr eaLnBrk="1"/>
            <a:endParaRPr lang="en-US" altLang="en-US" sz="2160">
              <a:latin typeface="Courier" pitchFamily="2" charset="0"/>
              <a:sym typeface="Courier" pitchFamily="2" charset="0"/>
            </a:endParaRPr>
          </a:p>
          <a:p>
            <a:pPr eaLnBrk="1"/>
            <a:r>
              <a:rPr lang="en-US" altLang="en-US" sz="2160">
                <a:latin typeface="Courier" pitchFamily="2" charset="0"/>
                <a:sym typeface="Courier" pitchFamily="2" charset="0"/>
              </a:rPr>
              <a:t>\begin{equation}</a:t>
            </a:r>
          </a:p>
          <a:p>
            <a:pPr eaLnBrk="1"/>
            <a:r>
              <a:rPr lang="en-US" altLang="en-US" sz="2160">
                <a:latin typeface="Courier" pitchFamily="2" charset="0"/>
                <a:sym typeface="Courier" pitchFamily="2" charset="0"/>
              </a:rPr>
              <a:t>1+2=3 \label{simpleMath}</a:t>
            </a:r>
          </a:p>
          <a:p>
            <a:pPr eaLnBrk="1"/>
            <a:r>
              <a:rPr lang="en-US" altLang="en-US" sz="2160">
                <a:latin typeface="Courier" pitchFamily="2" charset="0"/>
                <a:sym typeface="Courier" pitchFamily="2" charset="0"/>
              </a:rPr>
              <a:t>\end{equation}</a:t>
            </a:r>
            <a:endParaRPr lang="en-US" altLang="en-US" sz="1620"/>
          </a:p>
        </p:txBody>
      </p:sp>
      <p:sp>
        <p:nvSpPr>
          <p:cNvPr id="26630" name="Line 5">
            <a:extLst>
              <a:ext uri="{FF2B5EF4-FFF2-40B4-BE49-F238E27FC236}">
                <a16:creationId xmlns:a16="http://schemas.microsoft.com/office/drawing/2014/main" id="{1A1C76A7-9FDE-7543-AE66-00C9F341EB7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031707" y="3298984"/>
            <a:ext cx="1877378" cy="125730"/>
          </a:xfrm>
          <a:prstGeom prst="line">
            <a:avLst/>
          </a:prstGeom>
          <a:noFill/>
          <a:ln w="76200">
            <a:solidFill>
              <a:srgbClr val="535353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 sz="1620"/>
          </a:p>
        </p:txBody>
      </p:sp>
      <p:sp>
        <p:nvSpPr>
          <p:cNvPr id="26631" name="AutoShape 6">
            <a:extLst>
              <a:ext uri="{FF2B5EF4-FFF2-40B4-BE49-F238E27FC236}">
                <a16:creationId xmlns:a16="http://schemas.microsoft.com/office/drawing/2014/main" id="{4A64AF68-5D27-8440-B207-D67BB79D8155}"/>
              </a:ext>
            </a:extLst>
          </p:cNvPr>
          <p:cNvSpPr>
            <a:spLocks/>
          </p:cNvSpPr>
          <p:nvPr/>
        </p:nvSpPr>
        <p:spPr bwMode="auto">
          <a:xfrm>
            <a:off x="6336030" y="2217420"/>
            <a:ext cx="491490" cy="662940"/>
          </a:xfrm>
          <a:custGeom>
            <a:avLst/>
            <a:gdLst>
              <a:gd name="T0" fmla="*/ 6903361 w 21600"/>
              <a:gd name="T1" fmla="*/ 12559712 h 21600"/>
              <a:gd name="T2" fmla="*/ 6903361 w 21600"/>
              <a:gd name="T3" fmla="*/ 12559712 h 21600"/>
              <a:gd name="T4" fmla="*/ 6903361 w 21600"/>
              <a:gd name="T5" fmla="*/ 12559712 h 21600"/>
              <a:gd name="T6" fmla="*/ 6903361 w 21600"/>
              <a:gd name="T7" fmla="*/ 1255971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b"/>
          <a:lstStyle/>
          <a:p>
            <a:pPr eaLnBrk="1"/>
            <a:r>
              <a:rPr lang="en-US" altLang="en-US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??</a:t>
            </a:r>
            <a:endParaRPr lang="en-US" altLang="en-US" sz="1620"/>
          </a:p>
        </p:txBody>
      </p:sp>
      <p:sp>
        <p:nvSpPr>
          <p:cNvPr id="26632" name="Line 7">
            <a:extLst>
              <a:ext uri="{FF2B5EF4-FFF2-40B4-BE49-F238E27FC236}">
                <a16:creationId xmlns:a16="http://schemas.microsoft.com/office/drawing/2014/main" id="{A69C0F5F-6691-894A-941A-566138C9236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84620" y="3883343"/>
            <a:ext cx="1611630" cy="895827"/>
          </a:xfrm>
          <a:prstGeom prst="line">
            <a:avLst/>
          </a:prstGeom>
          <a:noFill/>
          <a:ln w="76200">
            <a:solidFill>
              <a:srgbClr val="535353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 sz="1620"/>
          </a:p>
        </p:txBody>
      </p:sp>
      <p:sp>
        <p:nvSpPr>
          <p:cNvPr id="26633" name="AutoShape 8">
            <a:extLst>
              <a:ext uri="{FF2B5EF4-FFF2-40B4-BE49-F238E27FC236}">
                <a16:creationId xmlns:a16="http://schemas.microsoft.com/office/drawing/2014/main" id="{ABD011C1-7BB9-6B41-B44B-1D89CF3AE6DB}"/>
              </a:ext>
            </a:extLst>
          </p:cNvPr>
          <p:cNvSpPr>
            <a:spLocks/>
          </p:cNvSpPr>
          <p:nvPr/>
        </p:nvSpPr>
        <p:spPr bwMode="auto">
          <a:xfrm>
            <a:off x="5353050" y="4629150"/>
            <a:ext cx="2948940" cy="662940"/>
          </a:xfrm>
          <a:custGeom>
            <a:avLst/>
            <a:gdLst>
              <a:gd name="T0" fmla="*/ 248521008 w 21600"/>
              <a:gd name="T1" fmla="*/ 12559712 h 21600"/>
              <a:gd name="T2" fmla="*/ 248521008 w 21600"/>
              <a:gd name="T3" fmla="*/ 12559712 h 21600"/>
              <a:gd name="T4" fmla="*/ 248521008 w 21600"/>
              <a:gd name="T5" fmla="*/ 12559712 h 21600"/>
              <a:gd name="T6" fmla="*/ 248521008 w 21600"/>
              <a:gd name="T7" fmla="*/ 1255971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b"/>
          <a:lstStyle>
            <a:lvl1pPr algn="ctr"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MS PGothic" panose="020B0600070205080204" pitchFamily="34" charset="-128"/>
                <a:cs typeface="Gill Sans Light" panose="020B0302020104020203" pitchFamily="34" charset="-79"/>
                <a:sym typeface="Gill Sans Light" panose="020B0302020104020203" pitchFamily="34" charset="-79"/>
              </a:defRPr>
            </a:lvl1pPr>
            <a:lvl2pPr marL="742950" indent="-285750" algn="ctr"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Gill Sans Light" panose="020B0302020104020203" pitchFamily="34" charset="-79"/>
                <a:cs typeface="Gill Sans Light" panose="020B0302020104020203" pitchFamily="34" charset="-79"/>
                <a:sym typeface="Gill Sans Light" panose="020B0302020104020203" pitchFamily="34" charset="-79"/>
              </a:defRPr>
            </a:lvl2pPr>
            <a:lvl3pPr marL="1143000" indent="-228600" algn="ctr"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Gill Sans Light" panose="020B0302020104020203" pitchFamily="34" charset="-79"/>
                <a:cs typeface="Gill Sans Light" panose="020B0302020104020203" pitchFamily="34" charset="-79"/>
                <a:sym typeface="Gill Sans Light" panose="020B0302020104020203" pitchFamily="34" charset="-79"/>
              </a:defRPr>
            </a:lvl3pPr>
            <a:lvl4pPr marL="1600200" indent="-228600" algn="ctr"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Gill Sans Light" panose="020B0302020104020203" pitchFamily="34" charset="-79"/>
                <a:cs typeface="Gill Sans Light" panose="020B0302020104020203" pitchFamily="34" charset="-79"/>
                <a:sym typeface="Gill Sans Light" panose="020B0302020104020203" pitchFamily="34" charset="-79"/>
              </a:defRPr>
            </a:lvl4pPr>
            <a:lvl5pPr marL="2057400" indent="-228600" algn="ctr"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Gill Sans Light" panose="020B0302020104020203" pitchFamily="34" charset="-79"/>
                <a:cs typeface="Gill Sans Light" panose="020B0302020104020203" pitchFamily="34" charset="-79"/>
                <a:sym typeface="Gill Sans Light" panose="020B0302020104020203" pitchFamily="34" charset="-79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Gill Sans Light" panose="020B0302020104020203" pitchFamily="34" charset="-79"/>
                <a:cs typeface="Gill Sans Light" panose="020B0302020104020203" pitchFamily="34" charset="-79"/>
                <a:sym typeface="Gill Sans Light" panose="020B0302020104020203" pitchFamily="34" charset="-79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Gill Sans Light" panose="020B0302020104020203" pitchFamily="34" charset="-79"/>
                <a:cs typeface="Gill Sans Light" panose="020B0302020104020203" pitchFamily="34" charset="-79"/>
                <a:sym typeface="Gill Sans Light" panose="020B0302020104020203" pitchFamily="34" charset="-79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Gill Sans Light" panose="020B0302020104020203" pitchFamily="34" charset="-79"/>
                <a:cs typeface="Gill Sans Light" panose="020B0302020104020203" pitchFamily="34" charset="-79"/>
                <a:sym typeface="Gill Sans Light" panose="020B0302020104020203" pitchFamily="34" charset="-79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Gill Sans Light" panose="020B0302020104020203" pitchFamily="34" charset="-79"/>
                <a:cs typeface="Gill Sans Light" panose="020B0302020104020203" pitchFamily="34" charset="-79"/>
                <a:sym typeface="Gill Sans Light" panose="020B0302020104020203" pitchFamily="34" charset="-79"/>
              </a:defRPr>
            </a:lvl9pPr>
          </a:lstStyle>
          <a:p>
            <a:pPr algn="l" eaLnBrk="1">
              <a:buClrTx/>
            </a:pPr>
            <a:r>
              <a:rPr lang="en-US" altLang="en-US" sz="2700">
                <a:solidFill>
                  <a:srgbClr val="535353"/>
                </a:solidFill>
                <a:latin typeface="ArialUnicodeMS" panose="020B0604020202020204" pitchFamily="34" charset="-128"/>
                <a:sym typeface="ArialUnicodeMS" panose="020B0604020202020204" pitchFamily="34" charset="-128"/>
              </a:rPr>
              <a:t>Adds </a:t>
            </a:r>
            <a:r>
              <a:rPr lang="ja-JP" altLang="en-US" sz="2700">
                <a:solidFill>
                  <a:srgbClr val="535353"/>
                </a:solidFill>
                <a:latin typeface="ArialUnicodeMS" panose="020B0604020202020204" pitchFamily="34" charset="-128"/>
                <a:sym typeface="ArialUnicodeMS" panose="020B0604020202020204" pitchFamily="34" charset="-128"/>
              </a:rPr>
              <a:t>‘</a:t>
            </a:r>
            <a:r>
              <a:rPr lang="en-US" altLang="ja-JP" sz="2700">
                <a:solidFill>
                  <a:srgbClr val="535353"/>
                </a:solidFill>
                <a:latin typeface="ArialUnicodeMS" panose="020B0604020202020204" pitchFamily="34" charset="-128"/>
                <a:sym typeface="ArialUnicodeMS" panose="020B0604020202020204" pitchFamily="34" charset="-128"/>
              </a:rPr>
              <a:t>simpleMath</a:t>
            </a:r>
            <a:r>
              <a:rPr lang="ja-JP" altLang="en-US" sz="2700">
                <a:solidFill>
                  <a:srgbClr val="535353"/>
                </a:solidFill>
                <a:latin typeface="ArialUnicodeMS" panose="020B0604020202020204" pitchFamily="34" charset="-128"/>
                <a:sym typeface="ArialUnicodeMS" panose="020B0604020202020204" pitchFamily="34" charset="-128"/>
              </a:rPr>
              <a:t>’</a:t>
            </a:r>
            <a:endParaRPr lang="en-US" altLang="en-US" sz="2880">
              <a:solidFill>
                <a:srgbClr val="535353"/>
              </a:solidFill>
            </a:endParaRPr>
          </a:p>
        </p:txBody>
      </p:sp>
      <p:sp>
        <p:nvSpPr>
          <p:cNvPr id="26634" name="AutoShape 9">
            <a:extLst>
              <a:ext uri="{FF2B5EF4-FFF2-40B4-BE49-F238E27FC236}">
                <a16:creationId xmlns:a16="http://schemas.microsoft.com/office/drawing/2014/main" id="{08EB3167-75F2-3142-8089-E9212118FDC7}"/>
              </a:ext>
            </a:extLst>
          </p:cNvPr>
          <p:cNvSpPr>
            <a:spLocks/>
          </p:cNvSpPr>
          <p:nvPr/>
        </p:nvSpPr>
        <p:spPr bwMode="auto">
          <a:xfrm>
            <a:off x="1706880" y="3040380"/>
            <a:ext cx="491490" cy="662940"/>
          </a:xfrm>
          <a:custGeom>
            <a:avLst/>
            <a:gdLst>
              <a:gd name="T0" fmla="*/ 6903361 w 21600"/>
              <a:gd name="T1" fmla="*/ 12559712 h 21600"/>
              <a:gd name="T2" fmla="*/ 6903361 w 21600"/>
              <a:gd name="T3" fmla="*/ 12559712 h 21600"/>
              <a:gd name="T4" fmla="*/ 6903361 w 21600"/>
              <a:gd name="T5" fmla="*/ 12559712 h 21600"/>
              <a:gd name="T6" fmla="*/ 6903361 w 21600"/>
              <a:gd name="T7" fmla="*/ 1255971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b"/>
          <a:lstStyle/>
          <a:p>
            <a:pPr eaLnBrk="1"/>
            <a:r>
              <a:rPr lang="en-US" altLang="en-US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1</a:t>
            </a:r>
            <a:endParaRPr lang="en-US" altLang="en-US" sz="1620"/>
          </a:p>
        </p:txBody>
      </p:sp>
    </p:spTree>
    <p:extLst>
      <p:ext uri="{BB962C8B-B14F-4D97-AF65-F5344CB8AC3E}">
        <p14:creationId xmlns:p14="http://schemas.microsoft.com/office/powerpoint/2010/main" val="195370512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>
            <a:extLst>
              <a:ext uri="{FF2B5EF4-FFF2-40B4-BE49-F238E27FC236}">
                <a16:creationId xmlns:a16="http://schemas.microsoft.com/office/drawing/2014/main" id="{BEF47F0D-F5FC-9F46-A6CD-A6D563565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15440" y="-228600"/>
            <a:ext cx="8949690" cy="1703070"/>
          </a:xfrm>
        </p:spPr>
        <p:txBody>
          <a:bodyPr/>
          <a:lstStyle/>
          <a:p>
            <a:pPr eaLnBrk="1"/>
            <a:r>
              <a:rPr lang="en-US" altLang="en-US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Compiling the </a:t>
            </a:r>
            <a:r>
              <a:rPr lang="ja-JP" altLang="en-US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‘</a:t>
            </a:r>
            <a:r>
              <a:rPr lang="en-US" altLang="ja-JP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tex</a:t>
            </a:r>
            <a:r>
              <a:rPr lang="ja-JP" altLang="en-US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’</a:t>
            </a:r>
            <a:r>
              <a:rPr lang="en-US" altLang="ja-JP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 file - program reads through your file ONCE</a:t>
            </a:r>
            <a:endParaRPr lang="en-US" altLang="en-US"/>
          </a:p>
        </p:txBody>
      </p:sp>
      <p:sp>
        <p:nvSpPr>
          <p:cNvPr id="27651" name="Line 2">
            <a:extLst>
              <a:ext uri="{FF2B5EF4-FFF2-40B4-BE49-F238E27FC236}">
                <a16:creationId xmlns:a16="http://schemas.microsoft.com/office/drawing/2014/main" id="{2899E5F4-B57B-604B-B5B1-F7011EFCE7F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166938" y="2867502"/>
            <a:ext cx="37148" cy="1337310"/>
          </a:xfrm>
          <a:prstGeom prst="line">
            <a:avLst/>
          </a:prstGeom>
          <a:noFill/>
          <a:ln w="76200">
            <a:solidFill>
              <a:srgbClr val="535353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 sz="1620"/>
          </a:p>
        </p:txBody>
      </p:sp>
      <p:sp>
        <p:nvSpPr>
          <p:cNvPr id="27652" name="AutoShape 3">
            <a:extLst>
              <a:ext uri="{FF2B5EF4-FFF2-40B4-BE49-F238E27FC236}">
                <a16:creationId xmlns:a16="http://schemas.microsoft.com/office/drawing/2014/main" id="{2D4C8B2F-5BDE-F04A-BABE-EBF6E3366387}"/>
              </a:ext>
            </a:extLst>
          </p:cNvPr>
          <p:cNvSpPr>
            <a:spLocks/>
          </p:cNvSpPr>
          <p:nvPr/>
        </p:nvSpPr>
        <p:spPr bwMode="auto">
          <a:xfrm>
            <a:off x="7741920" y="2834640"/>
            <a:ext cx="1840230" cy="960120"/>
          </a:xfrm>
          <a:custGeom>
            <a:avLst/>
            <a:gdLst>
              <a:gd name="T0" fmla="*/ 96777734 w 21600"/>
              <a:gd name="T1" fmla="*/ 26344033 h 21600"/>
              <a:gd name="T2" fmla="*/ 96777734 w 21600"/>
              <a:gd name="T3" fmla="*/ 26344033 h 21600"/>
              <a:gd name="T4" fmla="*/ 96777734 w 21600"/>
              <a:gd name="T5" fmla="*/ 26344033 h 21600"/>
              <a:gd name="T6" fmla="*/ 96777734 w 21600"/>
              <a:gd name="T7" fmla="*/ 26344033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b"/>
          <a:lstStyle/>
          <a:p>
            <a:pPr eaLnBrk="1"/>
            <a:r>
              <a:rPr lang="en-US" altLang="en-US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file.aux</a:t>
            </a:r>
          </a:p>
        </p:txBody>
      </p:sp>
      <p:sp>
        <p:nvSpPr>
          <p:cNvPr id="27653" name="AutoShape 4">
            <a:extLst>
              <a:ext uri="{FF2B5EF4-FFF2-40B4-BE49-F238E27FC236}">
                <a16:creationId xmlns:a16="http://schemas.microsoft.com/office/drawing/2014/main" id="{3181673A-3F1B-8E4D-95B4-6AF19FD3A457}"/>
              </a:ext>
            </a:extLst>
          </p:cNvPr>
          <p:cNvSpPr>
            <a:spLocks/>
          </p:cNvSpPr>
          <p:nvPr/>
        </p:nvSpPr>
        <p:spPr bwMode="auto">
          <a:xfrm>
            <a:off x="2461260" y="2434590"/>
            <a:ext cx="4126230" cy="2194560"/>
          </a:xfrm>
          <a:custGeom>
            <a:avLst/>
            <a:gdLst>
              <a:gd name="T0" fmla="*/ 486561900 w 21600"/>
              <a:gd name="T1" fmla="*/ 137634133 h 21600"/>
              <a:gd name="T2" fmla="*/ 486561900 w 21600"/>
              <a:gd name="T3" fmla="*/ 137634133 h 21600"/>
              <a:gd name="T4" fmla="*/ 486561900 w 21600"/>
              <a:gd name="T5" fmla="*/ 137634133 h 21600"/>
              <a:gd name="T6" fmla="*/ 486561900 w 21600"/>
              <a:gd name="T7" fmla="*/ 137634133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b"/>
          <a:lstStyle/>
          <a:p>
            <a:pPr eaLnBrk="1"/>
            <a:r>
              <a:rPr lang="en-US" altLang="en-US" sz="2160">
                <a:latin typeface="Courier" pitchFamily="2" charset="0"/>
                <a:sym typeface="Courier" pitchFamily="2" charset="0"/>
              </a:rPr>
              <a:t>See equation \eqref{simpleMath}.</a:t>
            </a:r>
          </a:p>
          <a:p>
            <a:pPr eaLnBrk="1"/>
            <a:endParaRPr lang="en-US" altLang="en-US" sz="2160">
              <a:latin typeface="Courier" pitchFamily="2" charset="0"/>
              <a:sym typeface="Courier" pitchFamily="2" charset="0"/>
            </a:endParaRPr>
          </a:p>
          <a:p>
            <a:pPr eaLnBrk="1"/>
            <a:r>
              <a:rPr lang="en-US" altLang="en-US" sz="2160">
                <a:latin typeface="Courier" pitchFamily="2" charset="0"/>
                <a:sym typeface="Courier" pitchFamily="2" charset="0"/>
              </a:rPr>
              <a:t>\begin{equation}</a:t>
            </a:r>
          </a:p>
          <a:p>
            <a:pPr eaLnBrk="1"/>
            <a:r>
              <a:rPr lang="en-US" altLang="en-US" sz="2160">
                <a:latin typeface="Courier" pitchFamily="2" charset="0"/>
                <a:sym typeface="Courier" pitchFamily="2" charset="0"/>
              </a:rPr>
              <a:t>1+2=3 \label{simpleMath}</a:t>
            </a:r>
          </a:p>
          <a:p>
            <a:pPr eaLnBrk="1"/>
            <a:r>
              <a:rPr lang="en-US" altLang="en-US" sz="2160">
                <a:latin typeface="Courier" pitchFamily="2" charset="0"/>
                <a:sym typeface="Courier" pitchFamily="2" charset="0"/>
              </a:rPr>
              <a:t>\end{equation}</a:t>
            </a:r>
            <a:endParaRPr lang="en-US" altLang="en-US" sz="1620"/>
          </a:p>
        </p:txBody>
      </p:sp>
      <p:sp>
        <p:nvSpPr>
          <p:cNvPr id="27654" name="Line 5">
            <a:extLst>
              <a:ext uri="{FF2B5EF4-FFF2-40B4-BE49-F238E27FC236}">
                <a16:creationId xmlns:a16="http://schemas.microsoft.com/office/drawing/2014/main" id="{1DACC5E3-03A5-1447-8A21-581B617EDBA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41670" y="3073242"/>
            <a:ext cx="1877378" cy="125730"/>
          </a:xfrm>
          <a:prstGeom prst="line">
            <a:avLst/>
          </a:prstGeom>
          <a:noFill/>
          <a:ln w="76200">
            <a:solidFill>
              <a:srgbClr val="535353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 sz="1620"/>
          </a:p>
        </p:txBody>
      </p:sp>
      <p:sp>
        <p:nvSpPr>
          <p:cNvPr id="27655" name="AutoShape 6">
            <a:extLst>
              <a:ext uri="{FF2B5EF4-FFF2-40B4-BE49-F238E27FC236}">
                <a16:creationId xmlns:a16="http://schemas.microsoft.com/office/drawing/2014/main" id="{CC0D35DA-5324-744C-9E98-BCB1D93ABFEB}"/>
              </a:ext>
            </a:extLst>
          </p:cNvPr>
          <p:cNvSpPr>
            <a:spLocks/>
          </p:cNvSpPr>
          <p:nvPr/>
        </p:nvSpPr>
        <p:spPr bwMode="auto">
          <a:xfrm>
            <a:off x="5604510" y="2217420"/>
            <a:ext cx="1965960" cy="662940"/>
          </a:xfrm>
          <a:custGeom>
            <a:avLst/>
            <a:gdLst>
              <a:gd name="T0" fmla="*/ 110453781 w 21600"/>
              <a:gd name="T1" fmla="*/ 12559712 h 21600"/>
              <a:gd name="T2" fmla="*/ 110453781 w 21600"/>
              <a:gd name="T3" fmla="*/ 12559712 h 21600"/>
              <a:gd name="T4" fmla="*/ 110453781 w 21600"/>
              <a:gd name="T5" fmla="*/ 12559712 h 21600"/>
              <a:gd name="T6" fmla="*/ 110453781 w 21600"/>
              <a:gd name="T7" fmla="*/ 1255971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b"/>
          <a:lstStyle/>
          <a:p>
            <a:pPr eaLnBrk="1"/>
            <a:r>
              <a:rPr lang="en-US" altLang="en-US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Found it !</a:t>
            </a:r>
            <a:endParaRPr lang="en-US" altLang="en-US" sz="1620"/>
          </a:p>
        </p:txBody>
      </p:sp>
      <p:sp>
        <p:nvSpPr>
          <p:cNvPr id="27656" name="Line 7">
            <a:extLst>
              <a:ext uri="{FF2B5EF4-FFF2-40B4-BE49-F238E27FC236}">
                <a16:creationId xmlns:a16="http://schemas.microsoft.com/office/drawing/2014/main" id="{FF7DCD23-DE91-4F4B-B7F8-3B7AB245AD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20327" y="3883343"/>
            <a:ext cx="1611630" cy="895827"/>
          </a:xfrm>
          <a:prstGeom prst="line">
            <a:avLst/>
          </a:prstGeom>
          <a:noFill/>
          <a:ln w="76200">
            <a:solidFill>
              <a:srgbClr val="535353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en-US" sz="1620"/>
          </a:p>
        </p:txBody>
      </p:sp>
      <p:sp>
        <p:nvSpPr>
          <p:cNvPr id="27657" name="AutoShape 8">
            <a:extLst>
              <a:ext uri="{FF2B5EF4-FFF2-40B4-BE49-F238E27FC236}">
                <a16:creationId xmlns:a16="http://schemas.microsoft.com/office/drawing/2014/main" id="{A2D54263-EC38-E04C-A584-7FE9F8A4BE89}"/>
              </a:ext>
            </a:extLst>
          </p:cNvPr>
          <p:cNvSpPr>
            <a:spLocks/>
          </p:cNvSpPr>
          <p:nvPr/>
        </p:nvSpPr>
        <p:spPr bwMode="auto">
          <a:xfrm>
            <a:off x="5353050" y="4629150"/>
            <a:ext cx="2948940" cy="662940"/>
          </a:xfrm>
          <a:custGeom>
            <a:avLst/>
            <a:gdLst>
              <a:gd name="T0" fmla="*/ 248521008 w 21600"/>
              <a:gd name="T1" fmla="*/ 12559712 h 21600"/>
              <a:gd name="T2" fmla="*/ 248521008 w 21600"/>
              <a:gd name="T3" fmla="*/ 12559712 h 21600"/>
              <a:gd name="T4" fmla="*/ 248521008 w 21600"/>
              <a:gd name="T5" fmla="*/ 12559712 h 21600"/>
              <a:gd name="T6" fmla="*/ 248521008 w 21600"/>
              <a:gd name="T7" fmla="*/ 1255971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b"/>
          <a:lstStyle>
            <a:lvl1pPr algn="ctr"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MS PGothic" panose="020B0600070205080204" pitchFamily="34" charset="-128"/>
                <a:cs typeface="Gill Sans Light" panose="020B0302020104020203" pitchFamily="34" charset="-79"/>
                <a:sym typeface="Gill Sans Light" panose="020B0302020104020203" pitchFamily="34" charset="-79"/>
              </a:defRPr>
            </a:lvl1pPr>
            <a:lvl2pPr marL="742950" indent="-285750" algn="ctr"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Gill Sans Light" panose="020B0302020104020203" pitchFamily="34" charset="-79"/>
                <a:cs typeface="Gill Sans Light" panose="020B0302020104020203" pitchFamily="34" charset="-79"/>
                <a:sym typeface="Gill Sans Light" panose="020B0302020104020203" pitchFamily="34" charset="-79"/>
              </a:defRPr>
            </a:lvl2pPr>
            <a:lvl3pPr marL="1143000" indent="-228600" algn="ctr"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Gill Sans Light" panose="020B0302020104020203" pitchFamily="34" charset="-79"/>
                <a:cs typeface="Gill Sans Light" panose="020B0302020104020203" pitchFamily="34" charset="-79"/>
                <a:sym typeface="Gill Sans Light" panose="020B0302020104020203" pitchFamily="34" charset="-79"/>
              </a:defRPr>
            </a:lvl3pPr>
            <a:lvl4pPr marL="1600200" indent="-228600" algn="ctr"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Gill Sans Light" panose="020B0302020104020203" pitchFamily="34" charset="-79"/>
                <a:cs typeface="Gill Sans Light" panose="020B0302020104020203" pitchFamily="34" charset="-79"/>
                <a:sym typeface="Gill Sans Light" panose="020B0302020104020203" pitchFamily="34" charset="-79"/>
              </a:defRPr>
            </a:lvl4pPr>
            <a:lvl5pPr marL="2057400" indent="-228600" algn="ctr"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Gill Sans Light" panose="020B0302020104020203" pitchFamily="34" charset="-79"/>
                <a:cs typeface="Gill Sans Light" panose="020B0302020104020203" pitchFamily="34" charset="-79"/>
                <a:sym typeface="Gill Sans Light" panose="020B0302020104020203" pitchFamily="34" charset="-79"/>
              </a:defRPr>
            </a:lvl5pPr>
            <a:lvl6pPr marL="25146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Gill Sans Light" panose="020B0302020104020203" pitchFamily="34" charset="-79"/>
                <a:cs typeface="Gill Sans Light" panose="020B0302020104020203" pitchFamily="34" charset="-79"/>
                <a:sym typeface="Gill Sans Light" panose="020B0302020104020203" pitchFamily="34" charset="-79"/>
              </a:defRPr>
            </a:lvl6pPr>
            <a:lvl7pPr marL="29718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Gill Sans Light" panose="020B0302020104020203" pitchFamily="34" charset="-79"/>
                <a:cs typeface="Gill Sans Light" panose="020B0302020104020203" pitchFamily="34" charset="-79"/>
                <a:sym typeface="Gill Sans Light" panose="020B0302020104020203" pitchFamily="34" charset="-79"/>
              </a:defRPr>
            </a:lvl7pPr>
            <a:lvl8pPr marL="34290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Gill Sans Light" panose="020B0302020104020203" pitchFamily="34" charset="-79"/>
                <a:cs typeface="Gill Sans Light" panose="020B0302020104020203" pitchFamily="34" charset="-79"/>
                <a:sym typeface="Gill Sans Light" panose="020B0302020104020203" pitchFamily="34" charset="-79"/>
              </a:defRPr>
            </a:lvl8pPr>
            <a:lvl9pPr marL="3886200" indent="-228600" algn="ctr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535353"/>
              </a:buClr>
              <a:defRPr sz="2800">
                <a:solidFill>
                  <a:srgbClr val="525252"/>
                </a:solidFill>
                <a:latin typeface="Gill Sans Light" panose="020B0302020104020203" pitchFamily="34" charset="-79"/>
                <a:ea typeface="Gill Sans Light" panose="020B0302020104020203" pitchFamily="34" charset="-79"/>
                <a:cs typeface="Gill Sans Light" panose="020B0302020104020203" pitchFamily="34" charset="-79"/>
                <a:sym typeface="Gill Sans Light" panose="020B0302020104020203" pitchFamily="34" charset="-79"/>
              </a:defRPr>
            </a:lvl9pPr>
          </a:lstStyle>
          <a:p>
            <a:pPr algn="l" eaLnBrk="1">
              <a:buClrTx/>
            </a:pPr>
            <a:r>
              <a:rPr lang="en-US" altLang="en-US" sz="2700">
                <a:solidFill>
                  <a:srgbClr val="535353"/>
                </a:solidFill>
                <a:latin typeface="ArialUnicodeMS" panose="020B0604020202020204" pitchFamily="34" charset="-128"/>
                <a:sym typeface="ArialUnicodeMS" panose="020B0604020202020204" pitchFamily="34" charset="-128"/>
              </a:rPr>
              <a:t>Adds </a:t>
            </a:r>
            <a:r>
              <a:rPr lang="ja-JP" altLang="en-US" sz="2700">
                <a:solidFill>
                  <a:srgbClr val="535353"/>
                </a:solidFill>
                <a:latin typeface="ArialUnicodeMS" panose="020B0604020202020204" pitchFamily="34" charset="-128"/>
                <a:sym typeface="ArialUnicodeMS" panose="020B0604020202020204" pitchFamily="34" charset="-128"/>
              </a:rPr>
              <a:t>‘</a:t>
            </a:r>
            <a:r>
              <a:rPr lang="en-US" altLang="ja-JP" sz="2700">
                <a:solidFill>
                  <a:srgbClr val="535353"/>
                </a:solidFill>
                <a:latin typeface="ArialUnicodeMS" panose="020B0604020202020204" pitchFamily="34" charset="-128"/>
                <a:sym typeface="ArialUnicodeMS" panose="020B0604020202020204" pitchFamily="34" charset="-128"/>
              </a:rPr>
              <a:t>simpleMath</a:t>
            </a:r>
            <a:r>
              <a:rPr lang="ja-JP" altLang="en-US" sz="2700">
                <a:solidFill>
                  <a:srgbClr val="535353"/>
                </a:solidFill>
                <a:latin typeface="ArialUnicodeMS" panose="020B0604020202020204" pitchFamily="34" charset="-128"/>
                <a:sym typeface="ArialUnicodeMS" panose="020B0604020202020204" pitchFamily="34" charset="-128"/>
              </a:rPr>
              <a:t>’</a:t>
            </a:r>
            <a:endParaRPr lang="en-US" altLang="en-US" sz="2880">
              <a:solidFill>
                <a:srgbClr val="535353"/>
              </a:solidFill>
            </a:endParaRPr>
          </a:p>
        </p:txBody>
      </p:sp>
      <p:sp>
        <p:nvSpPr>
          <p:cNvPr id="27658" name="AutoShape 9">
            <a:extLst>
              <a:ext uri="{FF2B5EF4-FFF2-40B4-BE49-F238E27FC236}">
                <a16:creationId xmlns:a16="http://schemas.microsoft.com/office/drawing/2014/main" id="{DFC09073-E515-1043-99B4-264014E9AF1E}"/>
              </a:ext>
            </a:extLst>
          </p:cNvPr>
          <p:cNvSpPr>
            <a:spLocks/>
          </p:cNvSpPr>
          <p:nvPr/>
        </p:nvSpPr>
        <p:spPr bwMode="auto">
          <a:xfrm>
            <a:off x="1706880" y="3040380"/>
            <a:ext cx="491490" cy="662940"/>
          </a:xfrm>
          <a:custGeom>
            <a:avLst/>
            <a:gdLst>
              <a:gd name="T0" fmla="*/ 6903361 w 21600"/>
              <a:gd name="T1" fmla="*/ 12559712 h 21600"/>
              <a:gd name="T2" fmla="*/ 6903361 w 21600"/>
              <a:gd name="T3" fmla="*/ 12559712 h 21600"/>
              <a:gd name="T4" fmla="*/ 6903361 w 21600"/>
              <a:gd name="T5" fmla="*/ 12559712 h 21600"/>
              <a:gd name="T6" fmla="*/ 6903361 w 21600"/>
              <a:gd name="T7" fmla="*/ 12559712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599"/>
                </a:lnTo>
                <a:lnTo>
                  <a:pt x="0" y="215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4290" tIns="34290" rIns="34290" bIns="34290" anchor="b"/>
          <a:lstStyle/>
          <a:p>
            <a:pPr eaLnBrk="1"/>
            <a:r>
              <a:rPr lang="en-US" altLang="en-US" sz="3240">
                <a:latin typeface="ArialUnicodeMS" panose="020B0604020202020204" pitchFamily="34" charset="-128"/>
                <a:sym typeface="ArialUnicodeMS" panose="020B0604020202020204" pitchFamily="34" charset="-128"/>
              </a:rPr>
              <a:t>2</a:t>
            </a:r>
            <a:endParaRPr lang="en-US" altLang="en-US" sz="1620"/>
          </a:p>
        </p:txBody>
      </p:sp>
    </p:spTree>
    <p:extLst>
      <p:ext uri="{BB962C8B-B14F-4D97-AF65-F5344CB8AC3E}">
        <p14:creationId xmlns:p14="http://schemas.microsoft.com/office/powerpoint/2010/main" val="1716535609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>
            <a:extLst>
              <a:ext uri="{FF2B5EF4-FFF2-40B4-BE49-F238E27FC236}">
                <a16:creationId xmlns:a16="http://schemas.microsoft.com/office/drawing/2014/main" id="{5F4548B0-8716-5742-A770-715243E140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SOME TIPS</a:t>
            </a:r>
          </a:p>
        </p:txBody>
      </p:sp>
      <p:sp>
        <p:nvSpPr>
          <p:cNvPr id="31747" name="Rectangle 2">
            <a:extLst>
              <a:ext uri="{FF2B5EF4-FFF2-40B4-BE49-F238E27FC236}">
                <a16:creationId xmlns:a16="http://schemas.microsoft.com/office/drawing/2014/main" id="{CE5CFF5D-1A45-7B41-AADA-6CA6B689FA0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</a:rPr>
              <a:t>Use your old files as starting points for new reports</a:t>
            </a:r>
          </a:p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</a:rPr>
              <a:t>Search examples and guides for added help, lots of resources available (Overleaf Templates!)</a:t>
            </a:r>
          </a:p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</a:rPr>
              <a:t>Many programs can output to Latex format (ex. </a:t>
            </a:r>
            <a:r>
              <a:rPr lang="en-US" altLang="en-US" err="1">
                <a:solidFill>
                  <a:srgbClr val="535353"/>
                </a:solidFill>
              </a:rPr>
              <a:t>MathType</a:t>
            </a:r>
            <a:r>
              <a:rPr lang="en-US" altLang="en-US">
                <a:solidFill>
                  <a:srgbClr val="535353"/>
                </a:solidFill>
              </a:rPr>
              <a:t>, Maple, …)</a:t>
            </a:r>
          </a:p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</a:rPr>
              <a:t>Google is your friend – if you want to do it somebody else did to. </a:t>
            </a:r>
          </a:p>
        </p:txBody>
      </p:sp>
    </p:spTree>
    <p:extLst>
      <p:ext uri="{BB962C8B-B14F-4D97-AF65-F5344CB8AC3E}">
        <p14:creationId xmlns:p14="http://schemas.microsoft.com/office/powerpoint/2010/main" val="361562363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E7DE98DF-F275-1240-95A0-6393CAC308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en-US" altLang="en-US"/>
              <a:t>SOME TIPS</a:t>
            </a:r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2D1C0DB1-E2C8-8949-A579-1396C9E833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</a:rPr>
              <a:t>Use labels with useful names</a:t>
            </a:r>
          </a:p>
          <a:p>
            <a:pPr marL="491490" lvl="1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  <a:ea typeface="Gill Sans Light" panose="020B0302020104020203" pitchFamily="34" charset="-79"/>
              </a:rPr>
              <a:t>\label{fig:nucleus}       </a:t>
            </a:r>
            <a:r>
              <a:rPr lang="en-US" altLang="en-US">
                <a:solidFill>
                  <a:srgbClr val="B1DD8C"/>
                </a:solidFill>
                <a:ea typeface="Gill Sans Light" panose="020B0302020104020203" pitchFamily="34" charset="-79"/>
              </a:rPr>
              <a:t>Good !</a:t>
            </a:r>
            <a:endParaRPr lang="en-US" altLang="en-US">
              <a:solidFill>
                <a:srgbClr val="535353"/>
              </a:solidFill>
              <a:ea typeface="Gill Sans Light" panose="020B0302020104020203" pitchFamily="34" charset="-79"/>
            </a:endParaRPr>
          </a:p>
          <a:p>
            <a:pPr marL="491490" lvl="1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  <a:ea typeface="Gill Sans Light" panose="020B0302020104020203" pitchFamily="34" charset="-79"/>
              </a:rPr>
              <a:t>\label{pic2}                </a:t>
            </a:r>
            <a:r>
              <a:rPr lang="en-US" altLang="en-US">
                <a:solidFill>
                  <a:srgbClr val="ED719E"/>
                </a:solidFill>
                <a:ea typeface="Gill Sans Light" panose="020B0302020104020203" pitchFamily="34" charset="-79"/>
              </a:rPr>
              <a:t>Bad</a:t>
            </a:r>
          </a:p>
          <a:p>
            <a:pPr marL="491490" lvl="1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  <a:ea typeface="Gill Sans Light" panose="020B0302020104020203" pitchFamily="34" charset="-79"/>
              </a:rPr>
              <a:t>\label{fig:big_atom}    </a:t>
            </a:r>
            <a:r>
              <a:rPr lang="en-US" altLang="en-US">
                <a:solidFill>
                  <a:srgbClr val="B1DD8C"/>
                </a:solidFill>
                <a:ea typeface="Gill Sans Light" panose="020B0302020104020203" pitchFamily="34" charset="-79"/>
              </a:rPr>
              <a:t>Good !</a:t>
            </a:r>
            <a:endParaRPr lang="en-US" altLang="en-US">
              <a:solidFill>
                <a:srgbClr val="535353"/>
              </a:solidFill>
              <a:ea typeface="Gill Sans Light" panose="020B0302020104020203" pitchFamily="34" charset="-79"/>
            </a:endParaRPr>
          </a:p>
          <a:p>
            <a:pPr marL="491490" lvl="1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  <a:ea typeface="Gill Sans Light" panose="020B0302020104020203" pitchFamily="34" charset="-79"/>
              </a:rPr>
              <a:t>\label{fig:big  atom}    </a:t>
            </a:r>
            <a:r>
              <a:rPr lang="en-US" altLang="en-US">
                <a:solidFill>
                  <a:srgbClr val="ED719E"/>
                </a:solidFill>
                <a:ea typeface="Gill Sans Light" panose="020B0302020104020203" pitchFamily="34" charset="-79"/>
              </a:rPr>
              <a:t>Bad</a:t>
            </a:r>
            <a:endParaRPr lang="en-US" altLang="en-US">
              <a:solidFill>
                <a:srgbClr val="535353"/>
              </a:solidFill>
              <a:ea typeface="Gill Sans Light" panose="020B0302020104020203" pitchFamily="34" charset="-79"/>
            </a:endParaRPr>
          </a:p>
          <a:p>
            <a:pPr marL="205740" indent="-205740">
              <a:spcBef>
                <a:spcPts val="2700"/>
              </a:spcBef>
              <a:buSzPct val="82000"/>
              <a:buFontTx/>
              <a:buChar char="•"/>
            </a:pPr>
            <a:r>
              <a:rPr lang="en-US" altLang="en-US">
                <a:solidFill>
                  <a:srgbClr val="535353"/>
                </a:solidFill>
              </a:rPr>
              <a:t>When in doubt, compile again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2809478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29EDA-6537-0F4F-AAA3-95611C1F6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Overleaf and Latex Demo!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A105B4-C101-5D4C-97F5-630A50682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880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BE2CF-0ACB-9B4A-931A-C414F8EB2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023"/>
            <a:ext cx="10515600" cy="817632"/>
          </a:xfrm>
        </p:spPr>
        <p:txBody>
          <a:bodyPr>
            <a:normAutofit/>
          </a:bodyPr>
          <a:lstStyle/>
          <a:p>
            <a:r>
              <a:rPr lang="en-US"/>
              <a:t>3D line plotting – plot3(</a:t>
            </a:r>
            <a:r>
              <a:rPr lang="en-US" err="1"/>
              <a:t>x,y,z</a:t>
            </a:r>
            <a:r>
              <a:rPr lang="en-US"/>
              <a:t>)</a:t>
            </a:r>
          </a:p>
        </p:txBody>
      </p:sp>
      <p:pic>
        <p:nvPicPr>
          <p:cNvPr id="5" name="Content Placeholder 4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6B1D4C0-3FFA-7F4B-9916-31BDA0091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3838" y="1307354"/>
            <a:ext cx="8170071" cy="479915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FC7D3D-59D0-9E42-A5C9-583816F07F6C}"/>
              </a:ext>
            </a:extLst>
          </p:cNvPr>
          <p:cNvSpPr txBox="1"/>
          <p:nvPr/>
        </p:nvSpPr>
        <p:spPr>
          <a:xfrm>
            <a:off x="252935" y="2967335"/>
            <a:ext cx="2879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Plot3(</a:t>
            </a:r>
            <a:r>
              <a:rPr lang="en-US" err="1"/>
              <a:t>x,y,z</a:t>
            </a:r>
            <a:r>
              <a:rPr lang="en-US"/>
              <a:t>) -- basic 3D plotting function for points and lines.</a:t>
            </a:r>
          </a:p>
        </p:txBody>
      </p:sp>
    </p:spTree>
    <p:extLst>
      <p:ext uri="{BB962C8B-B14F-4D97-AF65-F5344CB8AC3E}">
        <p14:creationId xmlns:p14="http://schemas.microsoft.com/office/powerpoint/2010/main" val="1312267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EF6AE9-F02A-4186-952F-2D6B030FA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294" y="0"/>
            <a:ext cx="10515600" cy="1325563"/>
          </a:xfrm>
        </p:spPr>
        <p:txBody>
          <a:bodyPr/>
          <a:lstStyle/>
          <a:p>
            <a:r>
              <a:rPr lang="en-CA" dirty="0"/>
              <a:t>3D surfaces plotting </a:t>
            </a:r>
            <a:br>
              <a:rPr lang="en-CA" dirty="0"/>
            </a:br>
            <a:r>
              <a:rPr lang="en-CA" dirty="0"/>
              <a:t>and 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6B2F0-E568-4ADF-910F-104BAA148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79894" cy="4351338"/>
          </a:xfrm>
        </p:spPr>
        <p:txBody>
          <a:bodyPr>
            <a:normAutofit lnSpcReduction="10000"/>
          </a:bodyPr>
          <a:lstStyle/>
          <a:p>
            <a:r>
              <a:rPr lang="en-CA" dirty="0"/>
              <a:t>Surfaces z(</a:t>
            </a:r>
            <a:r>
              <a:rPr lang="en-CA" dirty="0" err="1"/>
              <a:t>x,y</a:t>
            </a:r>
            <a:r>
              <a:rPr lang="en-CA" dirty="0"/>
              <a:t>)</a:t>
            </a:r>
          </a:p>
          <a:p>
            <a:pPr lvl="1"/>
            <a:r>
              <a:rPr lang="en-CA" dirty="0"/>
              <a:t>Use color to represent height</a:t>
            </a:r>
          </a:p>
          <a:p>
            <a:pPr lvl="1"/>
            <a:r>
              <a:rPr lang="en-CA" dirty="0"/>
              <a:t>Shading? Ray tracing</a:t>
            </a:r>
          </a:p>
          <a:p>
            <a:r>
              <a:rPr lang="en-CA" dirty="0"/>
              <a:t>Vectors</a:t>
            </a:r>
          </a:p>
          <a:p>
            <a:pPr lvl="1"/>
            <a:r>
              <a:rPr lang="en-CA" dirty="0"/>
              <a:t>Magnitude and direction</a:t>
            </a:r>
          </a:p>
          <a:p>
            <a:pPr lvl="1"/>
            <a:r>
              <a:rPr lang="en-CA" dirty="0"/>
              <a:t>Gradient is the slope of a surface.</a:t>
            </a:r>
          </a:p>
          <a:p>
            <a:pPr lvl="1"/>
            <a:r>
              <a:rPr lang="en-CA" dirty="0"/>
              <a:t>Plot as a vector field</a:t>
            </a:r>
          </a:p>
          <a:p>
            <a:r>
              <a:rPr lang="en-CA" dirty="0"/>
              <a:t>This is a big deal</a:t>
            </a:r>
          </a:p>
          <a:p>
            <a:pPr lvl="1"/>
            <a:r>
              <a:rPr lang="en-CA" dirty="0"/>
              <a:t>Data (big data) visualization is very important to get right.</a:t>
            </a:r>
          </a:p>
          <a:p>
            <a:pPr lvl="1"/>
            <a:endParaRPr lang="en-CA" dirty="0"/>
          </a:p>
          <a:p>
            <a:pPr lvl="1"/>
            <a:endParaRPr lang="en-CA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DD7AFD-6A86-4F3A-83C0-75BFBADB2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5771" y="475784"/>
            <a:ext cx="3422276" cy="27378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0701E8B-5DA5-42F6-B661-660CB15DF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42" y="3689389"/>
            <a:ext cx="3332005" cy="279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975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1B00-FEC7-0544-8DAC-C098F60EA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72697" cy="1110209"/>
          </a:xfrm>
        </p:spPr>
        <p:txBody>
          <a:bodyPr>
            <a:normAutofit fontScale="90000"/>
          </a:bodyPr>
          <a:lstStyle/>
          <a:p>
            <a:r>
              <a:rPr lang="en-US" dirty="0"/>
              <a:t>A bit of math: matrices and vectors - example of a data-structure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455754-A5F0-C949-9738-510DC7190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3829665" cy="4351338"/>
          </a:xfrm>
        </p:spPr>
        <p:txBody>
          <a:bodyPr/>
          <a:lstStyle/>
          <a:p>
            <a:r>
              <a:rPr lang="en-US" dirty="0"/>
              <a:t>Vector and matrices are collection of numbers.</a:t>
            </a:r>
          </a:p>
          <a:p>
            <a:r>
              <a:rPr lang="en-US" dirty="0"/>
              <a:t>Arranged in a grid</a:t>
            </a:r>
          </a:p>
          <a:p>
            <a:r>
              <a:rPr lang="en-US" dirty="0"/>
              <a:t>We define mathematical operations on  them</a:t>
            </a:r>
          </a:p>
          <a:p>
            <a:r>
              <a:rPr lang="en-US" dirty="0"/>
              <a:t>Very useful!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6B8B63-F5CB-7942-AC32-B762C7E6A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865" y="1758790"/>
            <a:ext cx="3644900" cy="55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FE98AC-6A28-9647-B17C-AFB354170D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865" y="2659224"/>
            <a:ext cx="2019300" cy="165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647559-AA5F-304A-AF0C-1B3EE29BFD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7865" y="4937126"/>
            <a:ext cx="4191000" cy="1104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A1AC15D-56D1-CF48-8F7E-51D6D04BDDE4}"/>
              </a:ext>
            </a:extLst>
          </p:cNvPr>
          <p:cNvSpPr txBox="1"/>
          <p:nvPr/>
        </p:nvSpPr>
        <p:spPr>
          <a:xfrm>
            <a:off x="8497530" y="1805624"/>
            <a:ext cx="1763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Row vector (3x1)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ECB5A-04C0-8340-866F-CB66A922C22B}"/>
              </a:ext>
            </a:extLst>
          </p:cNvPr>
          <p:cNvSpPr txBox="1"/>
          <p:nvPr/>
        </p:nvSpPr>
        <p:spPr>
          <a:xfrm>
            <a:off x="6958942" y="3244334"/>
            <a:ext cx="210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Column vector (1X3)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A5E278-4811-2F44-9496-413DA1554E29}"/>
              </a:ext>
            </a:extLst>
          </p:cNvPr>
          <p:cNvSpPr txBox="1"/>
          <p:nvPr/>
        </p:nvSpPr>
        <p:spPr>
          <a:xfrm>
            <a:off x="8497530" y="1805624"/>
            <a:ext cx="1235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Row vector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4DC74E-17B4-B84F-9124-3F810C72E5DA}"/>
              </a:ext>
            </a:extLst>
          </p:cNvPr>
          <p:cNvSpPr txBox="1"/>
          <p:nvPr/>
        </p:nvSpPr>
        <p:spPr>
          <a:xfrm>
            <a:off x="9115391" y="5304910"/>
            <a:ext cx="1347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Matrix (2X3)</a:t>
            </a:r>
          </a:p>
        </p:txBody>
      </p:sp>
    </p:spTree>
    <p:extLst>
      <p:ext uri="{BB962C8B-B14F-4D97-AF65-F5344CB8AC3E}">
        <p14:creationId xmlns:p14="http://schemas.microsoft.com/office/powerpoint/2010/main" val="3108058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89628-6631-7243-B062-9198C7117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14" y="248036"/>
            <a:ext cx="5755625" cy="1325563"/>
          </a:xfrm>
        </p:spPr>
        <p:txBody>
          <a:bodyPr/>
          <a:lstStyle/>
          <a:p>
            <a:r>
              <a:rPr lang="en-US" dirty="0"/>
              <a:t>Matrix as a data structure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729662-9AC8-9E43-A042-2E8A41587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74628" cy="4351338"/>
          </a:xfrm>
        </p:spPr>
        <p:txBody>
          <a:bodyPr/>
          <a:lstStyle/>
          <a:p>
            <a:r>
              <a:rPr lang="en-US" dirty="0"/>
              <a:t>Often we want to depict a surface h(</a:t>
            </a:r>
            <a:r>
              <a:rPr lang="en-US" dirty="0" err="1"/>
              <a:t>x,y</a:t>
            </a:r>
            <a:r>
              <a:rPr lang="en-US" dirty="0"/>
              <a:t>).</a:t>
            </a:r>
          </a:p>
          <a:p>
            <a:pPr lvl="1"/>
            <a:r>
              <a:rPr lang="en-US" dirty="0"/>
              <a:t>Height, potential,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/>
              <a:t>To do this we </a:t>
            </a:r>
            <a:r>
              <a:rPr lang="en-US" dirty="0" err="1"/>
              <a:t>descritize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h(</a:t>
            </a:r>
            <a:r>
              <a:rPr lang="en-US" dirty="0" err="1"/>
              <a:t>x,y</a:t>
            </a:r>
            <a:r>
              <a:rPr lang="en-US" dirty="0"/>
              <a:t>) -&gt; h(</a:t>
            </a:r>
            <a:r>
              <a:rPr lang="en-US" dirty="0" err="1"/>
              <a:t>i,j</a:t>
            </a:r>
            <a:r>
              <a:rPr lang="en-US" dirty="0"/>
              <a:t>)</a:t>
            </a:r>
          </a:p>
          <a:p>
            <a:pPr lvl="1"/>
            <a:r>
              <a:rPr lang="en-US" dirty="0" err="1"/>
              <a:t>i</a:t>
            </a:r>
            <a:r>
              <a:rPr lang="en-US" dirty="0"/>
              <a:t> and j are integers</a:t>
            </a:r>
          </a:p>
          <a:p>
            <a:r>
              <a:rPr lang="en-US" dirty="0"/>
              <a:t>h becomes  a matrix!</a:t>
            </a:r>
          </a:p>
          <a:p>
            <a:r>
              <a:rPr lang="en-US" dirty="0"/>
              <a:t>Images are matrices (pixels)</a:t>
            </a:r>
          </a:p>
          <a:p>
            <a:pPr lvl="1"/>
            <a:r>
              <a:rPr lang="en-US" dirty="0"/>
              <a:t>Three color matrices</a:t>
            </a:r>
          </a:p>
          <a:p>
            <a:pPr lvl="2"/>
            <a:r>
              <a:rPr lang="en-US" dirty="0"/>
              <a:t>Red, Green, Blue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30FF8C-F77F-2145-9560-9E529E69F8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897" y="130947"/>
            <a:ext cx="5755625" cy="28853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C2D902-F844-FB4A-9CA5-CC7465B271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9379" y="3254787"/>
            <a:ext cx="4201291" cy="347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91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BE2CF-0ACB-9B4A-931A-C414F8EB2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7632"/>
          </a:xfrm>
        </p:spPr>
        <p:txBody>
          <a:bodyPr>
            <a:normAutofit/>
          </a:bodyPr>
          <a:lstStyle/>
          <a:p>
            <a:r>
              <a:rPr lang="en-US"/>
              <a:t>3D surface plotting – surf(</a:t>
            </a:r>
            <a:r>
              <a:rPr lang="en-US" err="1"/>
              <a:t>x,y,z</a:t>
            </a:r>
            <a:r>
              <a:rPr lang="en-US"/>
              <a:t>), quiver(</a:t>
            </a:r>
            <a:r>
              <a:rPr lang="en-US" err="1"/>
              <a:t>x,y,u,v</a:t>
            </a:r>
            <a:r>
              <a:rPr lang="en-US"/>
              <a:t>)</a:t>
            </a:r>
          </a:p>
        </p:txBody>
      </p:sp>
      <p:pic>
        <p:nvPicPr>
          <p:cNvPr id="11" name="Picture 10" descr="A picture containing light, bird, large, table&#10;&#10;Description automatically generated">
            <a:extLst>
              <a:ext uri="{FF2B5EF4-FFF2-40B4-BE49-F238E27FC236}">
                <a16:creationId xmlns:a16="http://schemas.microsoft.com/office/drawing/2014/main" id="{93BC4689-6258-D745-9296-30771C1D8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827" y="1422691"/>
            <a:ext cx="3961289" cy="3350921"/>
          </a:xfrm>
          <a:prstGeom prst="rect">
            <a:avLst/>
          </a:prstGeom>
        </p:spPr>
      </p:pic>
      <p:pic>
        <p:nvPicPr>
          <p:cNvPr id="13" name="Picture 1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9E8399AE-1A7F-174D-9F3C-435B50704F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84" y="1422691"/>
            <a:ext cx="7151317" cy="5070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B989A1-E967-0349-821C-1AA63231B189}"/>
              </a:ext>
            </a:extLst>
          </p:cNvPr>
          <p:cNvSpPr txBox="1"/>
          <p:nvPr/>
        </p:nvSpPr>
        <p:spPr>
          <a:xfrm>
            <a:off x="8071944" y="5013545"/>
            <a:ext cx="37031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surf(</a:t>
            </a:r>
            <a:r>
              <a:rPr lang="en-US" err="1"/>
              <a:t>x,y,z</a:t>
            </a:r>
            <a:r>
              <a:rPr lang="en-US"/>
              <a:t>) – basic surface plotting function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err="1"/>
              <a:t>meshgrid</a:t>
            </a:r>
            <a:r>
              <a:rPr lang="en-US"/>
              <a:t>(</a:t>
            </a:r>
            <a:r>
              <a:rPr lang="en-US" err="1"/>
              <a:t>x,y</a:t>
            </a:r>
            <a:r>
              <a:rPr lang="en-US"/>
              <a:t>) -- generates 2D matrix of points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Quiver(</a:t>
            </a:r>
            <a:r>
              <a:rPr lang="en-US" err="1"/>
              <a:t>x,y,uv</a:t>
            </a:r>
            <a:r>
              <a:rPr lang="en-US"/>
              <a:t>) – plots a vector map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12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</TotalTime>
  <Words>1791</Words>
  <Application>Microsoft Macintosh PowerPoint</Application>
  <PresentationFormat>Widescreen</PresentationFormat>
  <Paragraphs>316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ArialUnicodeMS</vt:lpstr>
      <vt:lpstr>Arial</vt:lpstr>
      <vt:lpstr>Calibri</vt:lpstr>
      <vt:lpstr>Calibri Light</vt:lpstr>
      <vt:lpstr>Courier</vt:lpstr>
      <vt:lpstr>Courier New</vt:lpstr>
      <vt:lpstr>Gill Sans Light</vt:lpstr>
      <vt:lpstr>Helvetica</vt:lpstr>
      <vt:lpstr>Times New Roman</vt:lpstr>
      <vt:lpstr>Verdana</vt:lpstr>
      <vt:lpstr>Office Theme</vt:lpstr>
      <vt:lpstr>Matlab plotting and Latex document creation</vt:lpstr>
      <vt:lpstr>Overview</vt:lpstr>
      <vt:lpstr>Matlab plotting (or using matplotlib in Python)</vt:lpstr>
      <vt:lpstr>2D plotting – plot(x,y)</vt:lpstr>
      <vt:lpstr>3D line plotting – plot3(x,y,z)</vt:lpstr>
      <vt:lpstr>3D surfaces plotting  and vectors</vt:lpstr>
      <vt:lpstr>A bit of math: matrices and vectors - example of a data-structure</vt:lpstr>
      <vt:lpstr>Matrix as a data structure</vt:lpstr>
      <vt:lpstr>3D surface plotting – surf(x,y,z), quiver(x,y,u,v)</vt:lpstr>
      <vt:lpstr>Subplots – multiple plots in one figure</vt:lpstr>
      <vt:lpstr>Decoration</vt:lpstr>
      <vt:lpstr>Control over how it looks</vt:lpstr>
      <vt:lpstr>Generating images for documents</vt:lpstr>
      <vt:lpstr>Latex</vt:lpstr>
      <vt:lpstr>Latex and how you should create scientific documents</vt:lpstr>
      <vt:lpstr>There exist alternatives to Word, one example is LaTeX - a typesetting language similar to HTML</vt:lpstr>
      <vt:lpstr>LaTeX can be used for papers, labs, word documents, assignments, presentations</vt:lpstr>
      <vt:lpstr>LaTeX is written in code similar to HTML, then compiled like a ‘C’ or Python program into pdf</vt:lpstr>
      <vt:lpstr>How to do it?</vt:lpstr>
      <vt:lpstr>Overleaf</vt:lpstr>
      <vt:lpstr>PowerPoint Presentation</vt:lpstr>
      <vt:lpstr>PowerPoint Presentation</vt:lpstr>
      <vt:lpstr>PowerPoint Presentation</vt:lpstr>
      <vt:lpstr>PowerPoint Presentation</vt:lpstr>
      <vt:lpstr>On your own Computer?</vt:lpstr>
      <vt:lpstr>Latex: Creating the document</vt:lpstr>
      <vt:lpstr>Text Editors – many choices</vt:lpstr>
      <vt:lpstr>WHERE CAN I FIND IT ?</vt:lpstr>
      <vt:lpstr>Latex – how to use it</vt:lpstr>
      <vt:lpstr>FILE STRUCTURE – for the input file (name.tex)</vt:lpstr>
      <vt:lpstr>PACKAGES ?</vt:lpstr>
      <vt:lpstr>PACKAGES</vt:lpstr>
      <vt:lpstr>NOTES ON LATEX</vt:lpstr>
      <vt:lpstr>NOTES ON LATEX</vt:lpstr>
      <vt:lpstr>GRAPHICS / FIGURES</vt:lpstr>
      <vt:lpstr>EQUATIONS</vt:lpstr>
      <vt:lpstr>TABLES</vt:lpstr>
      <vt:lpstr>TABLES</vt:lpstr>
      <vt:lpstr>CITATIONS &amp; REFERENCES </vt:lpstr>
      <vt:lpstr>BIBLIOGRAPHY AND REFERENCES</vt:lpstr>
      <vt:lpstr>HOW TO COMPILE</vt:lpstr>
      <vt:lpstr>HOW TO COMPILE</vt:lpstr>
      <vt:lpstr>Compiling the ‘tex’ file - program reads through your file ONCE</vt:lpstr>
      <vt:lpstr>Compiling the ‘tex’ file - program reads through your file ONCE</vt:lpstr>
      <vt:lpstr>Compiling the ‘tex’ file - program reads through your file ONCE</vt:lpstr>
      <vt:lpstr>SOME TIPS</vt:lpstr>
      <vt:lpstr>SOME TIPS</vt:lpstr>
      <vt:lpstr>Overleaf and Latex Demo!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Matlab plotting and Latex document creation</dc:title>
  <dc:creator>Tom Smy</dc:creator>
  <cp:lastModifiedBy>Tom Smy</cp:lastModifiedBy>
  <cp:revision>4</cp:revision>
  <dcterms:created xsi:type="dcterms:W3CDTF">2019-10-20T22:12:50Z</dcterms:created>
  <dcterms:modified xsi:type="dcterms:W3CDTF">2019-11-29T15:58:20Z</dcterms:modified>
</cp:coreProperties>
</file>